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6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831" r:id="rId36"/>
    <p:sldId id="832" r:id="rId37"/>
    <p:sldId id="833" r:id="rId38"/>
    <p:sldId id="834" r:id="rId39"/>
    <p:sldId id="835" r:id="rId40"/>
    <p:sldId id="836" r:id="rId41"/>
    <p:sldId id="838" r:id="rId42"/>
    <p:sldId id="839" r:id="rId43"/>
    <p:sldId id="840" r:id="rId44"/>
    <p:sldId id="765" r:id="rId45"/>
    <p:sldId id="711" r:id="rId46"/>
    <p:sldId id="712" r:id="rId47"/>
    <p:sldId id="713" r:id="rId48"/>
    <p:sldId id="722" r:id="rId49"/>
    <p:sldId id="617" r:id="rId50"/>
    <p:sldId id="746" r:id="rId51"/>
    <p:sldId id="744" r:id="rId52"/>
    <p:sldId id="799" r:id="rId53"/>
    <p:sldId id="810" r:id="rId54"/>
    <p:sldId id="819" r:id="rId55"/>
    <p:sldId id="827" r:id="rId56"/>
    <p:sldId id="837" r:id="rId57"/>
    <p:sldId id="315" r:id="rId58"/>
    <p:sldId id="408" r:id="rId59"/>
    <p:sldId id="716" r:id="rId60"/>
    <p:sldId id="723" r:id="rId61"/>
    <p:sldId id="714" r:id="rId62"/>
    <p:sldId id="715" r:id="rId63"/>
    <p:sldId id="728" r:id="rId64"/>
    <p:sldId id="346" r:id="rId65"/>
    <p:sldId id="489" r:id="rId66"/>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1002" y="-522"/>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75"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10/15/2014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10/15/2014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63</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64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65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45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49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57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58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59</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60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October 15,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October 15,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October 15,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October 15,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October 15,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October 15,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October 15,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October 15,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October 15,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October 15,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October 15,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latin typeface="Calibri" panose="020F0502020204030204" pitchFamily="34" charset="0"/>
              </a:rPr>
              <a:t>Extended 30 days on 20 December 2013</a:t>
            </a:r>
          </a:p>
          <a:p>
            <a:pPr lvl="2" eaLnBrk="1" hangingPunct="1">
              <a:lnSpc>
                <a:spcPct val="80000"/>
              </a:lnSpc>
            </a:pPr>
            <a:r>
              <a:rPr lang="en-US" sz="1000" dirty="0" smtClean="0">
                <a:latin typeface="Calibri" panose="020F0502020204030204" pitchFamily="34" charset="0"/>
              </a:rPr>
              <a:t>Extended 30 days on 17 January 2014</a:t>
            </a:r>
          </a:p>
          <a:p>
            <a:pPr lvl="2" eaLnBrk="1" hangingPunct="1">
              <a:lnSpc>
                <a:spcPct val="80000"/>
              </a:lnSpc>
            </a:pPr>
            <a:r>
              <a:rPr lang="en-US" sz="1000" dirty="0" smtClean="0">
                <a:latin typeface="Calibri" panose="020F0502020204030204" pitchFamily="34" charset="0"/>
              </a:rPr>
              <a:t>Extended 30 days on 14 February 2014</a:t>
            </a:r>
          </a:p>
          <a:p>
            <a:pPr lvl="2" eaLnBrk="1" hangingPunct="1">
              <a:lnSpc>
                <a:spcPct val="80000"/>
              </a:lnSpc>
            </a:pPr>
            <a:r>
              <a:rPr lang="en-US" sz="1000" dirty="0" smtClean="0">
                <a:latin typeface="Calibri" panose="020F0502020204030204" pitchFamily="34" charset="0"/>
              </a:rPr>
              <a:t>Extended 30 days on 14 March 2014</a:t>
            </a:r>
          </a:p>
          <a:p>
            <a:pPr lvl="2" eaLnBrk="1" hangingPunct="1">
              <a:lnSpc>
                <a:spcPct val="80000"/>
              </a:lnSpc>
            </a:pPr>
            <a:r>
              <a:rPr lang="en-US" sz="1000" dirty="0" smtClean="0">
                <a:latin typeface="Calibri" panose="020F0502020204030204" pitchFamily="34" charset="0"/>
              </a:rPr>
              <a:t>Extended 30 days on 14 April 2014</a:t>
            </a:r>
          </a:p>
          <a:p>
            <a:pPr lvl="2" eaLnBrk="1" hangingPunct="1">
              <a:lnSpc>
                <a:spcPct val="80000"/>
              </a:lnSpc>
            </a:pPr>
            <a:r>
              <a:rPr lang="en-US" sz="1000" dirty="0" smtClean="0">
                <a:latin typeface="Calibri" panose="020F0502020204030204" pitchFamily="34" charset="0"/>
              </a:rPr>
              <a:t>Extended 30 days on 14 May 2014</a:t>
            </a:r>
          </a:p>
          <a:p>
            <a:pPr lvl="2" eaLnBrk="1" hangingPunct="1">
              <a:lnSpc>
                <a:spcPct val="80000"/>
              </a:lnSpc>
            </a:pPr>
            <a:r>
              <a:rPr lang="en-US" sz="1000" dirty="0" smtClean="0">
                <a:latin typeface="Calibri" panose="020F0502020204030204" pitchFamily="34" charset="0"/>
              </a:rPr>
              <a:t>Extended 30 days on 13 June 2014</a:t>
            </a:r>
          </a:p>
          <a:p>
            <a:pPr lvl="2" eaLnBrk="1" hangingPunct="1">
              <a:lnSpc>
                <a:spcPct val="80000"/>
              </a:lnSpc>
            </a:pPr>
            <a:r>
              <a:rPr lang="en-US" sz="1000" dirty="0" smtClean="0">
                <a:latin typeface="Calibri" panose="020F0502020204030204" pitchFamily="34" charset="0"/>
              </a:rPr>
              <a:t>Extended 30 days on 11 July 2014</a:t>
            </a:r>
          </a:p>
          <a:p>
            <a:pPr lvl="2" eaLnBrk="1" hangingPunct="1">
              <a:lnSpc>
                <a:spcPct val="80000"/>
              </a:lnSpc>
            </a:pPr>
            <a:r>
              <a:rPr lang="en-US" sz="1000" dirty="0" smtClean="0">
                <a:latin typeface="Calibri" panose="020F0502020204030204" pitchFamily="34" charset="0"/>
              </a:rPr>
              <a:t>Extended 30 days on 11 August 2014</a:t>
            </a:r>
          </a:p>
          <a:p>
            <a:pPr lvl="2" eaLnBrk="1" hangingPunct="1">
              <a:lnSpc>
                <a:spcPct val="80000"/>
              </a:lnSpc>
            </a:pPr>
            <a:r>
              <a:rPr lang="en-US" sz="1000" dirty="0" smtClean="0">
                <a:latin typeface="Calibri" panose="020F0502020204030204" pitchFamily="34" charset="0"/>
              </a:rPr>
              <a:t>Extended 30 days on 11 September 2014</a:t>
            </a:r>
          </a:p>
          <a:p>
            <a:pPr lvl="2" eaLnBrk="1" hangingPunct="1">
              <a:lnSpc>
                <a:spcPct val="80000"/>
              </a:lnSpc>
            </a:pPr>
            <a:r>
              <a:rPr lang="en-US" sz="1000" dirty="0" smtClean="0">
                <a:latin typeface="Calibri" panose="020F0502020204030204" pitchFamily="34" charset="0"/>
              </a:rPr>
              <a:t>Extended 30 days on 08 October 2014</a:t>
            </a:r>
          </a:p>
          <a:p>
            <a:pPr lvl="1" eaLnBrk="1" hangingPunct="1">
              <a:lnSpc>
                <a:spcPct val="80000"/>
              </a:lnSpc>
            </a:pPr>
            <a:r>
              <a:rPr lang="en-US" sz="1000" dirty="0" smtClean="0">
                <a:latin typeface="Calibri" panose="020F0502020204030204" pitchFamily="34" charset="0"/>
              </a:rPr>
              <a:t>State Emergency Declared – 3 August 2012</a:t>
            </a:r>
          </a:p>
          <a:p>
            <a:pPr lvl="1" eaLnBrk="1" hangingPunct="1">
              <a:lnSpc>
                <a:spcPct val="80000"/>
              </a:lnSpc>
            </a:pPr>
            <a:r>
              <a:rPr lang="en-US" sz="1000" dirty="0" smtClean="0">
                <a:latin typeface="Calibri" panose="020F0502020204030204" pitchFamily="34" charset="0"/>
              </a:rPr>
              <a:t>LA Hwy 70 Open for traffic</a:t>
            </a:r>
          </a:p>
          <a:p>
            <a:pPr lvl="1" eaLnBrk="1" hangingPunct="1">
              <a:lnSpc>
                <a:spcPct val="80000"/>
              </a:lnSpc>
            </a:pPr>
            <a:r>
              <a:rPr lang="en-US" sz="1000" dirty="0" smtClean="0">
                <a:latin typeface="Calibri" panose="020F0502020204030204" pitchFamily="34" charset="0"/>
              </a:rPr>
              <a:t>Mandatory Evacuation still in effect</a:t>
            </a:r>
          </a:p>
          <a:p>
            <a:pPr lvl="1" eaLnBrk="1" hangingPunct="1">
              <a:lnSpc>
                <a:spcPct val="80000"/>
              </a:lnSpc>
            </a:pPr>
            <a:r>
              <a:rPr lang="en-US" sz="1000" dirty="0" smtClean="0">
                <a:latin typeface="Calibri" panose="020F0502020204030204" pitchFamily="34" charset="0"/>
              </a:rPr>
              <a:t>Security plans in place to secure sinkhole area</a:t>
            </a:r>
          </a:p>
          <a:p>
            <a:pPr lvl="1" eaLnBrk="1" hangingPunct="1">
              <a:lnSpc>
                <a:spcPct val="80000"/>
              </a:lnSpc>
            </a:pPr>
            <a:r>
              <a:rPr lang="en-US" sz="1000" dirty="0" smtClean="0">
                <a:latin typeface="Calibri" panose="020F0502020204030204" pitchFamily="34" charset="0"/>
              </a:rPr>
              <a:t>Parish continues blog to inform residents</a:t>
            </a:r>
          </a:p>
          <a:p>
            <a:pPr lvl="1" eaLnBrk="1" hangingPunct="1">
              <a:lnSpc>
                <a:spcPct val="80000"/>
              </a:lnSpc>
            </a:pPr>
            <a:r>
              <a:rPr lang="en-US" sz="1000" dirty="0" smtClean="0">
                <a:latin typeface="Calibri" panose="020F0502020204030204" pitchFamily="34" charset="0"/>
              </a:rPr>
              <a:t>Texas Brine issuing financial assistance for residents </a:t>
            </a:r>
          </a:p>
          <a:p>
            <a:pPr lvl="1" eaLnBrk="1" hangingPunct="1">
              <a:lnSpc>
                <a:spcPct val="80000"/>
              </a:lnSpc>
            </a:pPr>
            <a:r>
              <a:rPr lang="en-US" sz="1000" dirty="0" smtClean="0">
                <a:latin typeface="Calibri" panose="020F0502020204030204" pitchFamily="34" charset="0"/>
              </a:rPr>
              <a:t>Bayou Corne Incident Command Center - HOTLINE 1-877-281-7311</a:t>
            </a:r>
          </a:p>
          <a:p>
            <a:pPr lvl="1" eaLnBrk="1" hangingPunct="1">
              <a:lnSpc>
                <a:spcPct val="80000"/>
              </a:lnSpc>
            </a:pPr>
            <a:r>
              <a:rPr lang="en-US" sz="1000" dirty="0" smtClean="0">
                <a:latin typeface="Calibri" panose="020F0502020204030204" pitchFamily="34" charset="0"/>
              </a:rPr>
              <a:t>Facilitating the </a:t>
            </a:r>
            <a:r>
              <a:rPr lang="en-US" sz="1000" dirty="0" smtClean="0">
                <a:latin typeface="Calibri" panose="020F0502020204030204" pitchFamily="34" charset="0"/>
                <a:hlinkClick r:id="rId3"/>
              </a:rPr>
              <a:t>askGOHSEP@la.gov</a:t>
            </a:r>
            <a:r>
              <a:rPr lang="en-US" sz="1000" dirty="0" smtClean="0">
                <a:latin typeface="Calibri" panose="020F0502020204030204" pitchFamily="34" charset="0"/>
              </a:rPr>
              <a:t> for </a:t>
            </a:r>
            <a:r>
              <a:rPr lang="en-US" sz="1000" dirty="0" smtClean="0">
                <a:latin typeface="Calibri" panose="020F0502020204030204" pitchFamily="34" charset="0"/>
              </a:rPr>
              <a:t>questions</a:t>
            </a:r>
          </a:p>
          <a:p>
            <a:pPr lvl="1" eaLnBrk="1" hangingPunct="1">
              <a:lnSpc>
                <a:spcPct val="80000"/>
              </a:lnSpc>
            </a:pPr>
            <a:r>
              <a:rPr lang="en-US" sz="1000" dirty="0" smtClean="0">
                <a:solidFill>
                  <a:srgbClr val="FF0000"/>
                </a:solidFill>
                <a:latin typeface="Calibri" panose="020F0502020204030204" pitchFamily="34" charset="0"/>
              </a:rPr>
              <a:t>Parish and DNR will hold a community meeting in the Command Trailer 10/15/14 at 5:30pm</a:t>
            </a:r>
            <a:endParaRPr lang="en-US" sz="1000" dirty="0" smtClean="0">
              <a:solidFill>
                <a:srgbClr val="FF0000"/>
              </a:solidFill>
              <a:latin typeface="Calibri" panose="020F0502020204030204" pitchFamily="34" charset="0"/>
            </a:endParaRP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smtClean="0">
                <a:solidFill>
                  <a:srgbClr val="FF0000"/>
                </a:solidFill>
              </a:rPr>
              <a:t>15</a:t>
            </a:r>
            <a:r>
              <a:rPr lang="en-US" sz="2300" dirty="0" smtClean="0">
                <a:solidFill>
                  <a:srgbClr val="FF0000"/>
                </a:solidFill>
              </a:rPr>
              <a:t> </a:t>
            </a:r>
            <a:r>
              <a:rPr lang="en-US" sz="2300" dirty="0" smtClean="0">
                <a:solidFill>
                  <a:srgbClr val="FF0000"/>
                </a:solidFill>
              </a:rPr>
              <a:t>Oct</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004385416"/>
              </p:ext>
            </p:extLst>
          </p:nvPr>
        </p:nvGraphicFramePr>
        <p:xfrm>
          <a:off x="76203" y="1417623"/>
          <a:ext cx="8991596" cy="5003386"/>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129228">
                <a:tc gridSpan="20">
                  <a:txBody>
                    <a:bodyPr/>
                    <a:lstStyle/>
                    <a:p>
                      <a:pPr algn="ctr" fontAlgn="b"/>
                      <a:r>
                        <a:rPr lang="en-US" sz="900" u="none" strike="noStrike">
                          <a:effectLst/>
                          <a:latin typeface="Calibri" panose="020F0502020204030204" pitchFamily="34" charset="0"/>
                        </a:rPr>
                        <a:t>Vent Well Flare Data   (24-hr pd Ending 1 pm on 10/14/2014)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33444">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Well Operational Status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Flow Total End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Start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End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Time/Hours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Choke Size (1/64")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Dishcharge Orifice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Static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(MCF/D)</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Cumulative Gas Flared (MCF)</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Previous Flared (MCF Total)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SIWHP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Comments </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28">
                <a:tc>
                  <a:txBody>
                    <a:bodyPr/>
                    <a:lstStyle/>
                    <a:p>
                      <a:pPr algn="l" fontAlgn="b"/>
                      <a:r>
                        <a:rPr lang="en-US" sz="900" u="none" strike="noStrike">
                          <a:effectLst/>
                          <a:latin typeface="Calibri" panose="020F0502020204030204" pitchFamily="34" charset="0"/>
                        </a:rPr>
                        <a:t>ORW-05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1/27/2014.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28">
                <a:tc>
                  <a:txBody>
                    <a:bodyPr/>
                    <a:lstStyle/>
                    <a:p>
                      <a:pPr algn="l" fontAlgn="b"/>
                      <a:r>
                        <a:rPr lang="en-US" sz="900" u="none" strike="noStrike">
                          <a:effectLst/>
                          <a:latin typeface="Calibri" panose="020F0502020204030204" pitchFamily="34" charset="0"/>
                        </a:rPr>
                        <a:t>ORW-07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28">
                <a:tc>
                  <a:txBody>
                    <a:bodyPr/>
                    <a:lstStyle/>
                    <a:p>
                      <a:pPr algn="l" fontAlgn="b"/>
                      <a:r>
                        <a:rPr lang="en-US" sz="900" u="none" strike="noStrike">
                          <a:effectLst/>
                          <a:latin typeface="Calibri" panose="020F0502020204030204" pitchFamily="34" charset="0"/>
                        </a:rPr>
                        <a:t>ORW-08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2/5/2014.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28">
                <a:tc>
                  <a:txBody>
                    <a:bodyPr/>
                    <a:lstStyle/>
                    <a:p>
                      <a:pPr algn="l" fontAlgn="b"/>
                      <a:r>
                        <a:rPr lang="en-US" sz="900" u="none" strike="noStrike">
                          <a:effectLst/>
                          <a:latin typeface="Calibri" panose="020F0502020204030204" pitchFamily="34" charset="0"/>
                        </a:rPr>
                        <a:t>ORW-12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7/15/2013.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8:26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containment berms at Outfall #1 and #2 and set new holding tanks in place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concrete barriers on the old south berm: one located west of the MRAA pad and the second on the west end of the old south berm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access steps to the top of the new tank at outfall 1; installed a standing platform at the 1500-gallon tank for outfall 2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centerline survey rods on the new south berm alignment and surveyed the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remaining PMW wells and CPT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remaining transducer &amp; track-it downloads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transducers and well heads at PMW-07 and PMW-04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Calibrated </a:t>
            </a:r>
            <a:r>
              <a:rPr lang="en-US" sz="1000" dirty="0">
                <a:latin typeface="Calibri" panose="020F0502020204030204" pitchFamily="34" charset="0"/>
              </a:rPr>
              <a:t>the pressure transducer at ORW-38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ORW 4 (6/4,  6/5, and 6/8</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9" name="Rectangle 8"/>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re-worked well head adaptors on each of 5 new PMW “M” wells (04, 07, 15, 17 &amp; 20)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pressure gauge at ORW-23 (</a:t>
            </a:r>
            <a:r>
              <a:rPr lang="en-US" sz="1000" dirty="0" smtClean="0">
                <a:latin typeface="Calibri" panose="020F0502020204030204" pitchFamily="34" charset="0"/>
              </a:rPr>
              <a:t>6/6)</a:t>
            </a:r>
          </a:p>
          <a:p>
            <a:pPr marL="171450" lvl="0" indent="-171450">
              <a:buFontTx/>
              <a:buChar char="-"/>
            </a:pPr>
            <a:r>
              <a:rPr lang="en-US" sz="1000" dirty="0" smtClean="0">
                <a:latin typeface="Calibri" panose="020F0502020204030204" pitchFamily="34" charset="0"/>
              </a:rPr>
              <a:t>Programed </a:t>
            </a:r>
            <a:r>
              <a:rPr lang="en-US" sz="1000" dirty="0">
                <a:latin typeface="Calibri" panose="020F0502020204030204" pitchFamily="34" charset="0"/>
              </a:rPr>
              <a:t>and installed pressure transducers at PMW-015 and </a:t>
            </a:r>
            <a:r>
              <a:rPr lang="en-US" sz="1000" dirty="0" smtClean="0">
                <a:latin typeface="Calibri" panose="020F0502020204030204" pitchFamily="34" charset="0"/>
              </a:rPr>
              <a:t>PMW-017 (6/6)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piping change over for the new tank associated with outfall #1  (</a:t>
            </a:r>
            <a:r>
              <a:rPr lang="en-US" sz="1000" dirty="0" smtClean="0">
                <a:latin typeface="Calibri" panose="020F0502020204030204" pitchFamily="34" charset="0"/>
              </a:rPr>
              <a:t>6/8)</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total depth measured at 3,875’; casing seat measured at </a:t>
            </a:r>
            <a:r>
              <a:rPr lang="en-US" sz="1000" dirty="0" smtClean="0">
                <a:latin typeface="Calibri" panose="020F0502020204030204" pitchFamily="34" charset="0"/>
              </a:rPr>
              <a:t>1,959psi </a:t>
            </a:r>
            <a:r>
              <a:rPr lang="en-US" sz="1000" dirty="0">
                <a:latin typeface="Calibri" panose="020F0502020204030204" pitchFamily="34" charset="0"/>
              </a:rPr>
              <a:t>(6/9</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 Installed Track-it pressure data loggers on the 5 new PMW “S” wells; also installed desiccant holders at a number of locations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graded limestone near the storage tank at ORW-54; picked up old damaged board mats for disposal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Trenched </a:t>
            </a:r>
            <a:r>
              <a:rPr lang="en-US" sz="1000" dirty="0">
                <a:latin typeface="Calibri" panose="020F0502020204030204" pitchFamily="34" charset="0"/>
              </a:rPr>
              <a:t>across the ORW-57 access road in preparation for placement of a gas line for PMW-017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on the south section of the north berm, from the TBC access road to the old rig road, including the old sinkhole access road and the current sinkhole boat launch area; completed both sides of the old rig road from ORW-26 to the Geophone 3 pad.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Cleaned </a:t>
            </a:r>
            <a:r>
              <a:rPr lang="en-US" sz="1000" dirty="0" err="1">
                <a:latin typeface="Calibri" panose="020F0502020204030204" pitchFamily="34" charset="0"/>
              </a:rPr>
              <a:t>frac</a:t>
            </a:r>
            <a:r>
              <a:rPr lang="en-US" sz="1000" dirty="0">
                <a:latin typeface="Calibri" panose="020F0502020204030204" pitchFamily="34" charset="0"/>
              </a:rPr>
              <a:t> tanks at outfalls #1 and #2 (</a:t>
            </a:r>
            <a:r>
              <a:rPr lang="en-US" sz="1000" dirty="0" smtClean="0">
                <a:latin typeface="Calibri" panose="020F0502020204030204" pitchFamily="34" charset="0"/>
              </a:rPr>
              <a:t>6/18/14)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pressure monitoring of TBC and CBI shallow monitoring wells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Collected field measurements for under slab ventilation waters </a:t>
            </a:r>
            <a:r>
              <a:rPr lang="en-US" sz="1000" dirty="0">
                <a:latin typeface="Calibri" panose="020F0502020204030204" pitchFamily="34" charset="0"/>
              </a:rPr>
              <a:t>(</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sampling from discharge outfalls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ORW-13; reprogramed and installed in PMW-16 M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ORW-15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ORW-38:, reprogramed and installed in PMW-20 M; installed a pressure transducer in PMW-20 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pipes and fittings for gas line connection to respective flares for PMWs 017 and 20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Moved </a:t>
            </a:r>
            <a:r>
              <a:rPr lang="en-US" sz="1000" dirty="0">
                <a:latin typeface="Calibri" panose="020F0502020204030204" pitchFamily="34" charset="0"/>
              </a:rPr>
              <a:t>2” HDPE pipe into place for connection to ORW-49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 for PMW-020 to flare 6 at ORW-55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galvanized tee, ball valve and union on the end of the meter run at PMW 49 in preparation for connection of a temporary gas line from PMW-007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transducer in PMW-17 M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pressure transducer and all well head fittings above the master valve at PMW-18 S (6/12); cleaned, applied new joint sealant, and re-constructed the well head fittings; measured and adjusted the location of the transducer; placed the transducer back into the well; test for leaks – none found.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ORW49; beginning well head pressure was 30.0 psi; pressure increased and stabilized at 47.0 psi; opened to flare and pressure decreased to 46.0 psi.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transducers at ORWs 11, 27, 29 &amp; 39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016 S and 019 S; results confirmed connectivity</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9"/>
          <p:cNvSpPr/>
          <p:nvPr/>
        </p:nvSpPr>
        <p:spPr>
          <a:xfrm>
            <a:off x="152400" y="1752600"/>
            <a:ext cx="8839199"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MRAA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007 S and 004 S; results confirmed connectivity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existing pressure transducers at PMW-07 M and 04 M; re-installed pressure transducers and set to the same depth as the “S” wells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ORW50; initial well head pressure was 31.0 psi; pressure increased and stabilized at 46.0 psi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020 S; results confirmed connectivity. (6/19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existing pressure transducer from PMW-018 M; re-installed it and set it at the same depth as the “S” well (</a:t>
            </a:r>
            <a:r>
              <a:rPr lang="en-US" sz="1000" dirty="0" smtClean="0">
                <a:latin typeface="Calibri" panose="020F0502020204030204" pitchFamily="34" charset="0"/>
              </a:rPr>
              <a:t>6/19)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conduct venting of PMW-018S (6/19); the well began producing water and the test was stopped; test was restarted on 6/20; terminated test due to water infiltrating the line, in addition due to the lack of pressure build up, the well will be re </a:t>
            </a:r>
            <a:r>
              <a:rPr lang="en-US" sz="1000" dirty="0" smtClean="0">
                <a:latin typeface="Calibri" panose="020F0502020204030204" pitchFamily="34" charset="0"/>
              </a:rPr>
              <a:t>developed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connections for PMW-017 (</a:t>
            </a:r>
            <a:r>
              <a:rPr lang="en-US" sz="1000" dirty="0" smtClean="0">
                <a:latin typeface="Calibri" panose="020F0502020204030204" pitchFamily="34" charset="0"/>
              </a:rPr>
              <a:t>6/20)</a:t>
            </a: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019 S (6/20)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017 S (6/23)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TBC-3  (6/24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outfall sample at 1 and 2</a:t>
            </a:r>
          </a:p>
          <a:p>
            <a:pPr marL="171450" lvl="0" indent="-171450">
              <a:buFontTx/>
              <a:buChar char="-"/>
            </a:pPr>
            <a:r>
              <a:rPr lang="en-US" sz="1000" dirty="0" smtClean="0">
                <a:latin typeface="Calibri" panose="020F0502020204030204" pitchFamily="34" charset="0"/>
              </a:rPr>
              <a:t>SWPP </a:t>
            </a:r>
            <a:r>
              <a:rPr lang="en-US" sz="1000" dirty="0">
                <a:latin typeface="Calibri" panose="020F0502020204030204" pitchFamily="34" charset="0"/>
              </a:rPr>
              <a:t>inspection  (</a:t>
            </a:r>
            <a:r>
              <a:rPr lang="en-US" sz="1000" dirty="0" smtClean="0">
                <a:latin typeface="Calibri" panose="020F0502020204030204" pitchFamily="34" charset="0"/>
              </a:rPr>
              <a:t>6/26-27/14)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removing old silt fence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N and W berms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Bubble Site survey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Remark </a:t>
            </a:r>
            <a:r>
              <a:rPr lang="en-US" sz="1000" dirty="0">
                <a:latin typeface="Calibri" panose="020F0502020204030204" pitchFamily="34" charset="0"/>
              </a:rPr>
              <a:t>the MP’s on wells as needed (6/30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 A (Hard Tagged at 3776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electronic Flow Meter on DPVE 26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PMW -8M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new pump in ORW – 4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TBC – 3 (7/1/14) (6.5 psi when work started, 12 psi at 0730 on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Monthly Transducer and track-it data downloads.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 TBC 3 (6/27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Setup </a:t>
            </a:r>
            <a:r>
              <a:rPr lang="en-US" sz="1000" dirty="0">
                <a:latin typeface="Calibri" panose="020F0502020204030204" pitchFamily="34" charset="0"/>
              </a:rPr>
              <a:t>PMW venting equipment at TBC 3 and vented from 1055 </a:t>
            </a:r>
            <a:r>
              <a:rPr lang="en-US" sz="1000" dirty="0" err="1">
                <a:latin typeface="Calibri" panose="020F0502020204030204" pitchFamily="34" charset="0"/>
              </a:rPr>
              <a:t>hrs</a:t>
            </a:r>
            <a:r>
              <a:rPr lang="en-US" sz="1000" dirty="0">
                <a:latin typeface="Calibri" panose="020F0502020204030204" pitchFamily="34" charset="0"/>
              </a:rPr>
              <a:t> to 1102 </a:t>
            </a:r>
            <a:r>
              <a:rPr lang="en-US" sz="1000" dirty="0" err="1">
                <a:latin typeface="Calibri" panose="020F0502020204030204" pitchFamily="34" charset="0"/>
              </a:rPr>
              <a:t>hrs</a:t>
            </a:r>
            <a:r>
              <a:rPr lang="en-US" sz="1000" dirty="0">
                <a:latin typeface="Calibri" panose="020F0502020204030204" pitchFamily="34" charset="0"/>
              </a:rPr>
              <a:t> (6/25/14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26620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600200"/>
            <a:ext cx="8839200" cy="5170646"/>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Adjusted </a:t>
            </a:r>
            <a:r>
              <a:rPr lang="en-US" sz="1000" dirty="0">
                <a:latin typeface="Calibri" panose="020F0502020204030204" pitchFamily="34" charset="0"/>
              </a:rPr>
              <a:t>transducer at PMW 12M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on Flare 2 and 3 (</a:t>
            </a:r>
            <a:r>
              <a:rPr lang="en-US" sz="1000" dirty="0" smtClean="0">
                <a:latin typeface="Calibri" panose="020F0502020204030204" pitchFamily="34" charset="0"/>
              </a:rPr>
              <a:t>6/26/14)</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4, 14 and 15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 52, 19 and 18 to flare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tested TBC 3, PMW004s,007s,008s,015s,016s,017s,018s,019s,020s installed </a:t>
            </a:r>
            <a:r>
              <a:rPr lang="en-US" sz="1000" dirty="0" smtClean="0">
                <a:latin typeface="Calibri" panose="020F0502020204030204" pitchFamily="34" charset="0"/>
              </a:rPr>
              <a:t>plugs.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flare shutdown testing on all flares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screens on the PMW “M” wells (ports open to atmosphere)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transducer and cable at PMW 8 M and replaced failed cable.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Adjust </a:t>
            </a:r>
            <a:r>
              <a:rPr lang="en-US" sz="1000" dirty="0">
                <a:latin typeface="Calibri" panose="020F0502020204030204" pitchFamily="34" charset="0"/>
              </a:rPr>
              <a:t>depth of transducer in 12 M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additional limestone at ORW 57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silt fence on W side of Maurice Rd from ORW 9 to ORW 16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along </a:t>
            </a:r>
            <a:r>
              <a:rPr lang="en-US" sz="1000" dirty="0" smtClean="0">
                <a:latin typeface="Calibri" panose="020F0502020204030204" pitchFamily="34" charset="0"/>
              </a:rPr>
              <a:t>east </a:t>
            </a:r>
            <a:r>
              <a:rPr lang="en-US" sz="1000" dirty="0">
                <a:latin typeface="Calibri" panose="020F0502020204030204" pitchFamily="34" charset="0"/>
              </a:rPr>
              <a:t>side of Maurice Road from ORW-9 to </a:t>
            </a:r>
            <a:r>
              <a:rPr lang="en-US" sz="1000" dirty="0" smtClean="0">
                <a:latin typeface="Calibri" panose="020F0502020204030204" pitchFamily="34" charset="0"/>
              </a:rPr>
              <a:t>highway</a:t>
            </a:r>
            <a:r>
              <a:rPr lang="en-US" sz="1000" dirty="0">
                <a:latin typeface="Calibri" panose="020F0502020204030204" pitchFamily="34" charset="0"/>
              </a:rPr>
              <a:t>; removed fencing on Maurice Road from flare 5 to 100’ west of </a:t>
            </a:r>
            <a:r>
              <a:rPr lang="en-US" sz="1000" dirty="0" smtClean="0">
                <a:latin typeface="Calibri" panose="020F0502020204030204" pitchFamily="34" charset="0"/>
              </a:rPr>
              <a:t>ORW-6</a:t>
            </a:r>
            <a:r>
              <a:rPr lang="en-US" sz="1000" dirty="0">
                <a:latin typeface="Calibri" panose="020F0502020204030204" pitchFamily="34" charset="0"/>
              </a:rPr>
              <a:t>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bubble site monitoring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pressure monitoring of </a:t>
            </a:r>
            <a:r>
              <a:rPr lang="en-US" sz="1000" dirty="0" err="1">
                <a:latin typeface="Calibri" panose="020F0502020204030204" pitchFamily="34" charset="0"/>
              </a:rPr>
              <a:t>geoprobe</a:t>
            </a:r>
            <a:r>
              <a:rPr lang="en-US" sz="1000" dirty="0">
                <a:latin typeface="Calibri" panose="020F0502020204030204" pitchFamily="34" charset="0"/>
              </a:rPr>
              <a: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outfall and industrial water well sampling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Recorded </a:t>
            </a:r>
            <a:r>
              <a:rPr lang="en-US" sz="1000" dirty="0">
                <a:latin typeface="Calibri" panose="020F0502020204030204" pitchFamily="34" charset="0"/>
              </a:rPr>
              <a:t>water levels of MRAA wells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a:t>
            </a:r>
            <a:r>
              <a:rPr lang="en-US" sz="1000" dirty="0" smtClean="0">
                <a:latin typeface="Calibri" panose="020F0502020204030204" pitchFamily="34" charset="0"/>
              </a:rPr>
              <a:t>wheel </a:t>
            </a:r>
            <a:r>
              <a:rPr lang="en-US" sz="1000" dirty="0">
                <a:latin typeface="Calibri" panose="020F0502020204030204" pitchFamily="34" charset="0"/>
              </a:rPr>
              <a:t>portion of the sinkhole depth survey (</a:t>
            </a:r>
            <a:r>
              <a:rPr lang="en-US" sz="1000" dirty="0" smtClean="0">
                <a:latin typeface="Calibri" panose="020F0502020204030204" pitchFamily="34" charset="0"/>
              </a:rPr>
              <a:t>7/7)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several vent system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a:t>
            </a:r>
            <a:r>
              <a:rPr lang="en-US" sz="1000" dirty="0" smtClean="0">
                <a:latin typeface="Calibri" panose="020F0502020204030204" pitchFamily="34" charset="0"/>
              </a:rPr>
              <a:t>48</a:t>
            </a:r>
            <a:r>
              <a:rPr lang="en-US" sz="1000" dirty="0">
                <a:latin typeface="Calibri" panose="020F0502020204030204" pitchFamily="34" charset="0"/>
              </a:rPr>
              <a:t>,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 </a:t>
            </a:r>
            <a:r>
              <a:rPr lang="en-US" sz="1000" dirty="0">
                <a:latin typeface="Calibri" panose="020F0502020204030204" pitchFamily="34" charset="0"/>
              </a:rPr>
              <a:t>data from the flow meter on DPVE 26; removed the meter and piping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BC-2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transducer at ORW 14 and performed work-over (7/2); Installed electric pump and transducer (</a:t>
            </a:r>
            <a:r>
              <a:rPr lang="en-US" sz="1000" dirty="0" smtClean="0">
                <a:latin typeface="Calibri" panose="020F0502020204030204" pitchFamily="34" charset="0"/>
              </a:rPr>
              <a:t>7/4)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transducer leads at ORWs 48 and 54 from the control module and reprogrammed the controllers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ORW-4; confirmed communication with the MRAA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Reworked </a:t>
            </a:r>
            <a:r>
              <a:rPr lang="en-US" sz="1000" dirty="0">
                <a:latin typeface="Calibri" panose="020F0502020204030204" pitchFamily="34" charset="0"/>
              </a:rPr>
              <a:t>the pump discharge lines of ORWs 48 and  54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a:t>
            </a:r>
            <a:r>
              <a:rPr lang="en-US" sz="1000" dirty="0" smtClean="0">
                <a:latin typeface="Calibri" panose="020F0502020204030204" pitchFamily="34" charset="0"/>
              </a:rPr>
              <a:t>6-hr </a:t>
            </a:r>
            <a:r>
              <a:rPr lang="en-US" sz="1000" dirty="0">
                <a:latin typeface="Calibri" panose="020F0502020204030204" pitchFamily="34" charset="0"/>
              </a:rPr>
              <a:t>Step Rate Aquifer Test at ORW-14; ending at 1.1 </a:t>
            </a:r>
            <a:r>
              <a:rPr lang="en-US" sz="1000" dirty="0" err="1">
                <a:latin typeface="Calibri" panose="020F0502020204030204" pitchFamily="34" charset="0"/>
              </a:rPr>
              <a:t>gpm</a:t>
            </a:r>
            <a:r>
              <a:rPr lang="en-US" sz="1000" dirty="0">
                <a:latin typeface="Calibri" panose="020F0502020204030204" pitchFamily="34" charset="0"/>
              </a:rPr>
              <a:t> and drawdown of 39 feet; </a:t>
            </a:r>
            <a:r>
              <a:rPr lang="en-US" sz="1000" dirty="0" smtClean="0">
                <a:latin typeface="Calibri" panose="020F0502020204030204" pitchFamily="34" charset="0"/>
              </a:rPr>
              <a:t>prelim investigation </a:t>
            </a:r>
            <a:r>
              <a:rPr lang="en-US" sz="1000" dirty="0">
                <a:latin typeface="Calibri" panose="020F0502020204030204" pitchFamily="34" charset="0"/>
              </a:rPr>
              <a:t>confirmed communication with the   </a:t>
            </a:r>
            <a:r>
              <a:rPr lang="en-US" sz="1000" dirty="0" smtClean="0">
                <a:latin typeface="Calibri" panose="020F0502020204030204" pitchFamily="34" charset="0"/>
              </a:rPr>
              <a:t>MRAA.</a:t>
            </a:r>
          </a:p>
          <a:p>
            <a:pPr marL="171450" lvl="0" indent="-171450">
              <a:buFontTx/>
              <a:buChar char="-"/>
            </a:pPr>
            <a:r>
              <a:rPr lang="en-US" sz="1000" dirty="0" smtClean="0">
                <a:latin typeface="Calibri" panose="020F0502020204030204" pitchFamily="34" charset="0"/>
              </a:rPr>
              <a:t>Conducted slug test at PMW-016 M; preliminary results show communication with aquifer; test results will be analyzed and published under a separate header (7/5)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tests at PMW-017 M and PMW-015 M; test results will be analyzed and published under a separate header (</a:t>
            </a:r>
            <a:r>
              <a:rPr lang="en-US" sz="1000" dirty="0" smtClean="0">
                <a:latin typeface="Calibri" panose="020F0502020204030204" pitchFamily="34" charset="0"/>
              </a:rPr>
              <a:t>7/6)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the well heads at PMW-012 M and PMW-008 M and performed slug test on PMW 012M </a:t>
            </a:r>
            <a:r>
              <a:rPr lang="en-US" sz="1000" dirty="0" smtClean="0">
                <a:latin typeface="Calibri" panose="020F0502020204030204" pitchFamily="34" charset="0"/>
              </a:rPr>
              <a:t>and 008M(7/7)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horizontal drilling under Hwy 70 (7/7)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4 pressure transducers at MRAA-004 S &amp; M and MRAA-005 S &amp; 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connections from the pump at ORW-54 to the tank at Outfall #1 on the north berm (</a:t>
            </a:r>
            <a:r>
              <a:rPr lang="en-US" sz="1000" dirty="0" smtClean="0">
                <a:latin typeface="Calibri" panose="020F0502020204030204" pitchFamily="34" charset="0"/>
              </a:rPr>
              <a:t>7/8</a:t>
            </a:r>
            <a:r>
              <a:rPr lang="en-US" sz="1000" dirty="0">
                <a:latin typeface="Calibri" panose="020F0502020204030204" pitchFamily="34" charset="0"/>
              </a:rPr>
              <a:t>)</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3067453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778675"/>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 and flow meter at NSDBS-53; measured flow at 0.7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for barge access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gas flow meter, solar panel, and cell model housing at PVW-56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NSDBS-2 (measured flow at 7 </a:t>
            </a:r>
            <a:r>
              <a:rPr lang="en-US" sz="1000" dirty="0" err="1">
                <a:latin typeface="Calibri" panose="020F0502020204030204" pitchFamily="34" charset="0"/>
              </a:rPr>
              <a:t>scfh</a:t>
            </a:r>
            <a:r>
              <a:rPr lang="en-US" sz="1000" dirty="0">
                <a:latin typeface="Calibri" panose="020F0502020204030204" pitchFamily="34" charset="0"/>
              </a:rPr>
              <a:t>) and NSDBS-58 (measured flow at 4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cell modem at instrumentation site 59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Retrofit </a:t>
            </a:r>
            <a:r>
              <a:rPr lang="en-US" sz="1000" dirty="0">
                <a:latin typeface="Calibri" panose="020F0502020204030204" pitchFamily="34" charset="0"/>
              </a:rPr>
              <a:t>wellheads at NSDBS-26.  Performed site reconnaissance at gas cap sites.(7/9)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 service to ORW-4 (7/9);completed installation of pump and transducer in ORW-4; returned the well to continuous dewatering; preliminary flow rate was 0.75 </a:t>
            </a:r>
            <a:r>
              <a:rPr lang="en-US" sz="1000" dirty="0" err="1">
                <a:latin typeface="Calibri" panose="020F0502020204030204" pitchFamily="34" charset="0"/>
              </a:rPr>
              <a:t>gpm</a:t>
            </a:r>
            <a:r>
              <a:rPr lang="en-US" sz="1000" dirty="0">
                <a:latin typeface="Calibri" panose="020F0502020204030204" pitchFamily="34" charset="0"/>
              </a:rPr>
              <a:t> (7/10); pressure built up to 42 psi and opened to flare on (7/14); pressure is currently measured at 28.5 psi with drawdown measured at 21.54’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 at PMW-007 M, PMW-004 M, PMW-018 M and PMW-020 M; results of test showed communication with aquifer (</a:t>
            </a:r>
            <a:r>
              <a:rPr lang="en-US" sz="1000" dirty="0" smtClean="0">
                <a:latin typeface="Calibri" panose="020F0502020204030204" pitchFamily="34" charset="0"/>
              </a:rPr>
              <a:t>7/9)</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of PVW installation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OG1; ran gyro and sonar tools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 bottom at 3,648’ (</a:t>
            </a:r>
            <a:r>
              <a:rPr lang="en-US" sz="1000" dirty="0" smtClean="0">
                <a:latin typeface="Calibri" panose="020F0502020204030204" pitchFamily="34" charset="0"/>
              </a:rPr>
              <a:t>7/11)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and sampled PVW-26-6 (7/11) and PVW-26-10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weekly transducer and track-it data from wells undergoing continuous pumping (</a:t>
            </a:r>
            <a:r>
              <a:rPr lang="en-US" sz="1000" dirty="0" smtClean="0">
                <a:latin typeface="Calibri" panose="020F0502020204030204" pitchFamily="34" charset="0"/>
              </a:rPr>
              <a:t>7/14)</a:t>
            </a:r>
          </a:p>
          <a:p>
            <a:pPr marL="171450" indent="-171450">
              <a:buFontTx/>
              <a:buChar char="-"/>
            </a:pPr>
            <a:r>
              <a:rPr lang="en-US" sz="1000" dirty="0">
                <a:latin typeface="Calibri" panose="020F0502020204030204" pitchFamily="34" charset="0"/>
              </a:rPr>
              <a:t>Excavated a trench next to ORW-26 for the gas piping from Flare 4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NSDBS-7 and NSDBS-80; measured flow at 2scfh and 4scfh, respectively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of MRAA wells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sampling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profile sampling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and recorded water levels at MRAA wells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installation at </a:t>
            </a:r>
            <a:r>
              <a:rPr lang="en-US" sz="1000" dirty="0" smtClean="0">
                <a:latin typeface="Calibri" panose="020F0502020204030204" pitchFamily="34" charset="0"/>
              </a:rPr>
              <a:t>PVW-BS-23</a:t>
            </a:r>
            <a:r>
              <a:rPr lang="en-US" sz="1000" dirty="0">
                <a:latin typeface="Calibri" panose="020F0502020204030204" pitchFamily="34" charset="0"/>
              </a:rPr>
              <a:t>.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PMWs 20S, 016S, and 017S.  (7/16)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gas piping north of HWY 70; (including gas lines for ORW-29, ORW-54, ORW-32, ORW-1 and PMW-19 S)(7/16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004758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78449"/>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gas piping south of the highway; Redirected all gas from north of Highway 70 to Flare 3; leak tested all connections: no leaks detected (</a:t>
            </a:r>
            <a:r>
              <a:rPr lang="en-US" sz="1000" dirty="0" smtClean="0">
                <a:latin typeface="Calibri" panose="020F0502020204030204" pitchFamily="34" charset="0"/>
              </a:rPr>
              <a:t>7/17)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installed the sampling pump at ORW-40 (7/17); field monitored for water quality (pH, temp, conductivity, dissolved oxygen, oxidation reduction potential and turbidity) (7/19)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PMW venting of TBC-3 and PMWs 004 and 007 (7/18); Both PMWs exhibited communication with the aquifer; No flow was registered on the flow meter of TBC-3 therefore venting was suspended. (</a:t>
            </a:r>
            <a:r>
              <a:rPr lang="en-US" sz="1000" dirty="0" smtClean="0">
                <a:latin typeface="Calibri" panose="020F0502020204030204" pitchFamily="34" charset="0"/>
              </a:rPr>
              <a:t>7/18)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sampling pump in ORW-39 and field monitored for water quality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PMW-19S; venting was suspended due to low volumes of gas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samples at PVWs and KGCs (</a:t>
            </a:r>
            <a:r>
              <a:rPr lang="en-US" sz="1000" dirty="0" smtClean="0">
                <a:latin typeface="Calibri" panose="020F0502020204030204" pitchFamily="34" charset="0"/>
              </a:rPr>
              <a:t>7/30)</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monthly bubble </a:t>
            </a:r>
            <a:r>
              <a:rPr lang="en-US" sz="1000" dirty="0">
                <a:latin typeface="Calibri" panose="020F0502020204030204" pitchFamily="34" charset="0"/>
              </a:rPr>
              <a:t>site monitoring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ORW and PMW pressure transducer and track-it downloads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pressure gauge at ORW 54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electrical service at pad 9</a:t>
            </a:r>
            <a:r>
              <a:rPr lang="en-US" sz="1000" dirty="0" smtClean="0">
                <a:latin typeface="Calibri" panose="020F0502020204030204" pitchFamily="34" charset="0"/>
              </a:rPr>
              <a:t> </a:t>
            </a:r>
            <a:r>
              <a:rPr lang="en-US" sz="1000" dirty="0">
                <a:latin typeface="Calibri" panose="020F0502020204030204" pitchFamily="34" charset="0"/>
              </a:rPr>
              <a:t>for provide power to flare 2 and ORW-14 (8/5); resumed continuous pumping at ORW-14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water discharge piping at outfalls  #1 and #2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PVW-05 (7/31 and </a:t>
            </a:r>
            <a:r>
              <a:rPr lang="en-US" sz="1000" dirty="0" smtClean="0">
                <a:latin typeface="Calibri" panose="020F0502020204030204" pitchFamily="34" charset="0"/>
              </a:rPr>
              <a:t>8/4-5)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PVW-23 (8/4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Located bubble sites 109 and 110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TBC facility subsidence survey (</a:t>
            </a:r>
            <a:r>
              <a:rPr lang="en-US" sz="1000" dirty="0" smtClean="0">
                <a:latin typeface="Calibri" panose="020F0502020204030204" pitchFamily="34" charset="0"/>
              </a:rPr>
              <a:t>8/9)</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berm rods, settlement plates and MRAA 004 and 005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sampling of industrial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Collect </a:t>
            </a:r>
            <a:r>
              <a:rPr lang="en-US" sz="1000" dirty="0">
                <a:latin typeface="Calibri" panose="020F0502020204030204" pitchFamily="34" charset="0"/>
              </a:rPr>
              <a:t>water level measurements and download data loggers from MRAA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3490196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72084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DPVE-26-3A and DPVE-26-1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Rebuilt </a:t>
            </a:r>
            <a:r>
              <a:rPr lang="en-US" sz="1000" dirty="0">
                <a:latin typeface="Calibri" panose="020F0502020204030204" pitchFamily="34" charset="0"/>
              </a:rPr>
              <a:t>wellhead at PVW-47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digital flow meter from PVW-56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meter run and the digital gas flow meter at ORW-21; open well to the flare (8/7); produced 16 cubic feet of gas in 20 minutes; Downloaded track-it and </a:t>
            </a:r>
            <a:r>
              <a:rPr lang="en-US" sz="1000" dirty="0" smtClean="0">
                <a:latin typeface="Calibri" panose="020F0502020204030204" pitchFamily="34" charset="0"/>
              </a:rPr>
              <a:t>digital </a:t>
            </a:r>
            <a:r>
              <a:rPr lang="en-US" sz="1000" dirty="0">
                <a:latin typeface="Calibri" panose="020F0502020204030204" pitchFamily="34" charset="0"/>
              </a:rPr>
              <a:t>meter data removed meter and secured wellhead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Outfall 1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Investigated </a:t>
            </a:r>
            <a:r>
              <a:rPr lang="en-US" sz="1000" dirty="0">
                <a:latin typeface="Calibri" panose="020F0502020204030204" pitchFamily="34" charset="0"/>
              </a:rPr>
              <a:t>ORW-14 pump issues; Resumed continuous pumping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flow at NSDBS-02, 05, 07, 09, 23, 44, 53 and 58 (</a:t>
            </a:r>
            <a:r>
              <a:rPr lang="en-US" sz="1000" dirty="0" smtClean="0">
                <a:latin typeface="Calibri" panose="020F0502020204030204" pitchFamily="34" charset="0"/>
              </a:rPr>
              <a:t>8/13)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site maintenance at sites (01, 18, 25, 26, 29, 41, 31, 32, 34, 37, 54, 59, and 89) to replace desiccant, verify calibration, cut trees to clear radio paths, and general site maintenance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seals at instrumentation sites 01 and 34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pallets at instrumentation site 30 for access. Painted site 102.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flare gas samples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communications test at ORWs, 24, 22, 32, 1, and </a:t>
            </a:r>
            <a:r>
              <a:rPr lang="en-US" sz="1000" dirty="0" smtClean="0">
                <a:latin typeface="Calibri" panose="020F0502020204030204" pitchFamily="34" charset="0"/>
              </a:rPr>
              <a:t>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18S (</a:t>
            </a:r>
            <a:r>
              <a:rPr lang="en-US" sz="1000" dirty="0" smtClean="0">
                <a:latin typeface="Calibri" panose="020F0502020204030204" pitchFamily="34" charset="0"/>
              </a:rPr>
              <a:t>8/18)</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19S and injected BMR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wellhead risers at PVW-09 and PVW-23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PVW-26-6 and PVW-26-10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flow meters at PVW-26-6 and PVW-47B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sampling of MRAA water wells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PMW 12M; Installed wellhead fittings </a:t>
            </a:r>
            <a:r>
              <a:rPr lang="en-US" sz="1000" dirty="0" smtClean="0">
                <a:latin typeface="Calibri" panose="020F0502020204030204" pitchFamily="34" charset="0"/>
              </a:rPr>
              <a:t>(8/21</a:t>
            </a:r>
            <a:r>
              <a:rPr lang="en-US" sz="1000" dirty="0">
                <a:latin typeface="Calibri" panose="020F0502020204030204" pitchFamily="34" charset="0"/>
              </a:rPr>
              <a:t>); reinstalled transducer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5-hour aquifer step at ORW 23 (8/20</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149421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smtClean="0">
                <a:solidFill>
                  <a:srgbClr val="FF0000"/>
                </a:solidFill>
              </a:rPr>
              <a:t>15 </a:t>
            </a:r>
            <a:r>
              <a:rPr lang="en-US" sz="2300" dirty="0" smtClean="0">
                <a:solidFill>
                  <a:srgbClr val="FF0000"/>
                </a:solidFill>
              </a:rPr>
              <a:t>Oct</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98983971"/>
              </p:ext>
            </p:extLst>
          </p:nvPr>
        </p:nvGraphicFramePr>
        <p:xfrm>
          <a:off x="76200" y="1371600"/>
          <a:ext cx="8991596" cy="4999932"/>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255282">
                <a:tc>
                  <a:txBody>
                    <a:bodyPr/>
                    <a:lstStyle/>
                    <a:p>
                      <a:pPr algn="l" fontAlgn="b"/>
                      <a:r>
                        <a:rPr lang="en-US" sz="900" u="none" strike="noStrike" dirty="0">
                          <a:effectLst/>
                          <a:latin typeface="Calibri" panose="020F0502020204030204" pitchFamily="34" charset="0"/>
                        </a:rPr>
                        <a:t>ORW-18</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ORW-19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0.25</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207</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8:48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8:46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Well tree valve closed 100% and locked 11-20-2013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8:08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4,969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4,964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the pressure transducer in PMW-19S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 26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Track-it data loggers on ORW-38 and BC-2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ORW-30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perform 2-hour communication test at ORW-31; due to silting up of tubing, activities were suspended (</a:t>
            </a:r>
            <a:r>
              <a:rPr lang="en-US" sz="1000" dirty="0" smtClean="0">
                <a:latin typeface="Calibri" panose="020F0502020204030204" pitchFamily="34" charset="0"/>
              </a:rPr>
              <a:t>8-23)</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the well tubing depth of ORWs 9 and 11 and OGRW-1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TD 3,640’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riser at PVW-09 with addition of 3-in riser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new mud volcano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NSDBS-111 (north of PVW-05)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bubble site monitoring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transducers/data loggers in MRAA-01S, 01D, 06S, 08S, and </a:t>
            </a:r>
            <a:r>
              <a:rPr lang="en-US" sz="1000" dirty="0" smtClean="0">
                <a:latin typeface="Calibri" panose="020F0502020204030204" pitchFamily="34" charset="0"/>
              </a:rPr>
              <a:t>08D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PMW 18S; Repaired nipple/valve connection fitting  (</a:t>
            </a:r>
            <a:r>
              <a:rPr lang="en-US" sz="1000" dirty="0" smtClean="0">
                <a:latin typeface="Calibri" panose="020F0502020204030204" pitchFamily="34" charset="0"/>
              </a:rPr>
              <a:t>8/27)</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PMW-008M (</a:t>
            </a:r>
            <a:r>
              <a:rPr lang="en-US" sz="1000" dirty="0" smtClean="0">
                <a:latin typeface="Calibri" panose="020F0502020204030204" pitchFamily="34" charset="0"/>
              </a:rPr>
              <a:t>8/28)</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well tubing depths of ORWs 3, 13, 28, 29, and 37 (</a:t>
            </a:r>
            <a:r>
              <a:rPr lang="en-US" sz="1000" dirty="0" smtClean="0">
                <a:latin typeface="Calibri" panose="020F0502020204030204" pitchFamily="34" charset="0"/>
              </a:rPr>
              <a:t>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directional drilling and installation of  infrastructure in preparation of  ORW 51 installation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ORW-31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measured water levels in MRAA water wells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industrial well 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electrical service and a secure meter panel for the area RAE located at ORW-54 (</a:t>
            </a:r>
            <a:r>
              <a:rPr lang="en-US" sz="1000" dirty="0" smtClean="0">
                <a:latin typeface="Calibri" panose="020F0502020204030204" pitchFamily="34" charset="0"/>
              </a:rPr>
              <a:t>9/4)</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tagged (9/5); hard tagged at </a:t>
            </a:r>
            <a:r>
              <a:rPr lang="en-US" sz="1000" dirty="0" smtClean="0">
                <a:latin typeface="Calibri" panose="020F0502020204030204" pitchFamily="34" charset="0"/>
              </a:rPr>
              <a:t>3462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MRAA evaluation test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ORW 51 (121 Sportsman’s Drive); TD at 136.5’ </a:t>
            </a:r>
            <a:r>
              <a:rPr lang="en-US" sz="1000" dirty="0" err="1">
                <a:latin typeface="Calibri" panose="020F0502020204030204" pitchFamily="34" charset="0"/>
              </a:rPr>
              <a:t>bgs</a:t>
            </a:r>
            <a:r>
              <a:rPr lang="en-US" sz="1000" dirty="0">
                <a:latin typeface="Calibri" panose="020F0502020204030204" pitchFamily="34" charset="0"/>
              </a:rPr>
              <a:t> and screened from 107.5’ </a:t>
            </a:r>
            <a:r>
              <a:rPr lang="en-US" sz="1000" dirty="0" err="1">
                <a:latin typeface="Calibri" panose="020F0502020204030204" pitchFamily="34" charset="0"/>
              </a:rPr>
              <a:t>bgs</a:t>
            </a:r>
            <a:r>
              <a:rPr lang="en-US" sz="1000" dirty="0">
                <a:latin typeface="Calibri" panose="020F0502020204030204" pitchFamily="34" charset="0"/>
              </a:rPr>
              <a:t> to 111.5’ </a:t>
            </a:r>
            <a:r>
              <a:rPr lang="en-US" sz="1000" dirty="0" err="1">
                <a:latin typeface="Calibri" panose="020F0502020204030204" pitchFamily="34" charset="0"/>
              </a:rPr>
              <a:t>bgs</a:t>
            </a:r>
            <a:r>
              <a:rPr lang="en-US" sz="1000" dirty="0">
                <a:latin typeface="Calibri" panose="020F0502020204030204" pitchFamily="34" charset="0"/>
              </a:rPr>
              <a:t>; installed pressure gauge (</a:t>
            </a:r>
            <a:r>
              <a:rPr lang="en-US" sz="1000" dirty="0" smtClean="0">
                <a:latin typeface="Calibri" panose="020F0502020204030204" pitchFamily="34" charset="0"/>
              </a:rPr>
              <a:t>9/5/14)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one of two transducers from ORW-54 (to be installed in ORW 51); flushed out approximately 9 inches of silt; reinstalled pump and sealed well head; restarted pump (</a:t>
            </a:r>
            <a:r>
              <a:rPr lang="en-US" sz="1000" dirty="0" smtClean="0">
                <a:latin typeface="Calibri" panose="020F0502020204030204" pitchFamily="34" charset="0"/>
              </a:rPr>
              <a:t>9/8)</a:t>
            </a:r>
          </a:p>
        </p:txBody>
      </p:sp>
    </p:spTree>
    <p:extLst>
      <p:ext uri="{BB962C8B-B14F-4D97-AF65-F5344CB8AC3E}">
        <p14:creationId xmlns:p14="http://schemas.microsoft.com/office/powerpoint/2010/main" val="41154505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84402"/>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Completed work over and well construction modifications at PMW-19S (9/8); Removed existing tubing and replaced with new tubing, screened at 115.7’ </a:t>
            </a:r>
            <a:r>
              <a:rPr lang="en-US" sz="1000" dirty="0" err="1">
                <a:latin typeface="Calibri" panose="020F0502020204030204" pitchFamily="34" charset="0"/>
              </a:rPr>
              <a:t>bgs</a:t>
            </a:r>
            <a:r>
              <a:rPr lang="en-US" sz="1000" dirty="0">
                <a:latin typeface="Calibri" panose="020F0502020204030204" pitchFamily="34" charset="0"/>
              </a:rPr>
              <a:t> to 120.7’ </a:t>
            </a:r>
            <a:r>
              <a:rPr lang="en-US" sz="1000" dirty="0" err="1">
                <a:latin typeface="Calibri" panose="020F0502020204030204" pitchFamily="34" charset="0"/>
              </a:rPr>
              <a:t>bgs</a:t>
            </a:r>
            <a:r>
              <a:rPr lang="en-US" sz="1000" dirty="0">
                <a:latin typeface="Calibri" panose="020F0502020204030204" pitchFamily="34" charset="0"/>
              </a:rPr>
              <a:t> (perforations at 117.0’ </a:t>
            </a:r>
            <a:r>
              <a:rPr lang="en-US" sz="1000" dirty="0" err="1">
                <a:latin typeface="Calibri" panose="020F0502020204030204" pitchFamily="34" charset="0"/>
              </a:rPr>
              <a:t>bgs</a:t>
            </a:r>
            <a:r>
              <a:rPr lang="en-US" sz="1000" dirty="0">
                <a:latin typeface="Calibri" panose="020F0502020204030204" pitchFamily="34" charset="0"/>
              </a:rPr>
              <a:t> to 121’ </a:t>
            </a:r>
            <a:r>
              <a:rPr lang="en-US" sz="1000" dirty="0" err="1">
                <a:latin typeface="Calibri" panose="020F0502020204030204" pitchFamily="34" charset="0"/>
              </a:rPr>
              <a:t>bgs</a:t>
            </a:r>
            <a:r>
              <a:rPr lang="en-US" sz="1000" dirty="0">
                <a:latin typeface="Calibri" panose="020F0502020204030204" pitchFamily="34" charset="0"/>
              </a:rPr>
              <a:t>); redeveloped using both water and nitrogen; communication established; installed track-it data logger and pressure gauge; no leaks were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PMW-19S well construction modifications (9/10); adjusted the depth and installed the transducer in the screened zone of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Removed</a:t>
            </a:r>
            <a:r>
              <a:rPr lang="en-US" sz="1000" dirty="0">
                <a:latin typeface="Calibri" panose="020F0502020204030204" pitchFamily="34" charset="0"/>
              </a:rPr>
              <a:t>, adjusted and re-installed the transducer in PMW-12M to match the transducer depth in PMW-19S (</a:t>
            </a:r>
            <a:r>
              <a:rPr lang="en-US" sz="1000" dirty="0" smtClean="0">
                <a:latin typeface="Calibri" panose="020F0502020204030204" pitchFamily="34" charset="0"/>
              </a:rPr>
              <a:t>9/10)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 51 (9/11); Poured the concrete surface completion (9/10); installed choke valve and meter run; completed connections to the gas </a:t>
            </a:r>
            <a:r>
              <a:rPr lang="en-US" sz="1000" dirty="0" smtClean="0">
                <a:latin typeface="Calibri" panose="020F0502020204030204" pitchFamily="34" charset="0"/>
              </a:rPr>
              <a:t>piping;</a:t>
            </a:r>
          </a:p>
          <a:p>
            <a:pPr marL="171450" lvl="0" indent="-171450">
              <a:buFontTx/>
              <a:buChar char="-"/>
            </a:pPr>
            <a:r>
              <a:rPr lang="en-US" sz="1000" dirty="0" smtClean="0">
                <a:latin typeface="Calibri" panose="020F0502020204030204" pitchFamily="34" charset="0"/>
              </a:rPr>
              <a:t>Installed </a:t>
            </a:r>
            <a:r>
              <a:rPr lang="en-US" sz="1000" dirty="0" err="1">
                <a:latin typeface="Calibri" panose="020F0502020204030204" pitchFamily="34" charset="0"/>
              </a:rPr>
              <a:t>barton</a:t>
            </a:r>
            <a:r>
              <a:rPr lang="en-US" sz="1000" dirty="0">
                <a:latin typeface="Calibri" panose="020F0502020204030204" pitchFamily="34" charset="0"/>
              </a:rPr>
              <a:t> meter  on ORW 51 (9/12); opened to flare; and installed </a:t>
            </a:r>
            <a:r>
              <a:rPr lang="en-US" sz="1000" dirty="0" smtClean="0">
                <a:latin typeface="Calibri" panose="020F0502020204030204" pitchFamily="34" charset="0"/>
              </a:rPr>
              <a:t>fence</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silt from ORWs 37, 29, 28, 13, 11, 19, and </a:t>
            </a:r>
            <a:r>
              <a:rPr lang="en-US" sz="1000" dirty="0" smtClean="0">
                <a:latin typeface="Calibri" panose="020F0502020204030204" pitchFamily="34" charset="0"/>
              </a:rPr>
              <a:t>17</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pump and controls at ORW-31 in preparation for 2-hour communications test (</a:t>
            </a:r>
            <a:r>
              <a:rPr lang="en-US" sz="1000" dirty="0" smtClean="0">
                <a:latin typeface="Calibri" panose="020F0502020204030204" pitchFamily="34" charset="0"/>
              </a:rPr>
              <a:t>9/15)</a:t>
            </a:r>
          </a:p>
          <a:p>
            <a:pPr marL="171450" lvl="0" indent="-171450">
              <a:buFontTx/>
              <a:buChar char="-"/>
            </a:pPr>
            <a:r>
              <a:rPr lang="en-US" sz="1000" dirty="0" smtClean="0">
                <a:latin typeface="Calibri" panose="020F0502020204030204" pitchFamily="34" charset="0"/>
              </a:rPr>
              <a:t>Reset </a:t>
            </a:r>
            <a:r>
              <a:rPr lang="en-US" sz="1000" dirty="0">
                <a:latin typeface="Calibri" panose="020F0502020204030204" pitchFamily="34" charset="0"/>
              </a:rPr>
              <a:t>transducer depth at ORW-15 (9/16) to 121.62’ </a:t>
            </a:r>
            <a:r>
              <a:rPr lang="en-US" sz="1000" dirty="0" err="1" smtClean="0">
                <a:latin typeface="Calibri" panose="020F0502020204030204" pitchFamily="34" charset="0"/>
              </a:rPr>
              <a:t>btmp</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controls at ORW-28 (9/16) in preparation for 5-hour aquifer step test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downloads and water level measurements of MRAA water wells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TBC quarterly </a:t>
            </a:r>
            <a:r>
              <a:rPr lang="en-US" sz="1000" dirty="0" err="1">
                <a:latin typeface="Calibri" panose="020F0502020204030204" pitchFamily="34" charset="0"/>
              </a:rPr>
              <a:t>Fenstermaker</a:t>
            </a:r>
            <a:r>
              <a:rPr lang="en-US" sz="1000" dirty="0">
                <a:latin typeface="Calibri" panose="020F0502020204030204" pitchFamily="34" charset="0"/>
              </a:rPr>
              <a:t> survey (</a:t>
            </a:r>
            <a:r>
              <a:rPr lang="en-US" sz="1000" dirty="0" smtClean="0">
                <a:latin typeface="Calibri" panose="020F0502020204030204" pitchFamily="34" charset="0"/>
              </a:rPr>
              <a:t>9/24)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Taurus seismographs in LA 10 and LA 18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maintenance on Geophone 1 to address moisture and corrosion issue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28 (</a:t>
            </a:r>
            <a:r>
              <a:rPr lang="en-US" sz="1000" dirty="0" smtClean="0">
                <a:latin typeface="Calibri" panose="020F0502020204030204" pitchFamily="34" charset="0"/>
              </a:rPr>
              <a:t>9/17)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37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9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work over at OG-2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tagged at 3472’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6 (</a:t>
            </a:r>
            <a:r>
              <a:rPr lang="en-US" sz="1000" dirty="0" smtClean="0">
                <a:latin typeface="Calibri" panose="020F0502020204030204" pitchFamily="34" charset="0"/>
              </a:rPr>
              <a:t>9/20)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29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Barton meter,  an a control valve to GOW-9-1; connected to flare; initial pressure was measured @ 47 psi; after flaring for 20 minutes pressure reduced to 29 </a:t>
            </a:r>
            <a:r>
              <a:rPr lang="en-US" sz="1000" dirty="0" smtClean="0">
                <a:latin typeface="Calibri" panose="020F0502020204030204" pitchFamily="34" charset="0"/>
              </a:rPr>
              <a:t>psi</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837106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752600"/>
            <a:ext cx="8839200" cy="4662815"/>
          </a:xfrm>
          <a:prstGeom prst="rect">
            <a:avLst/>
          </a:prstGeom>
        </p:spPr>
        <p:txBody>
          <a:bodyPr wrap="square">
            <a:spAutoFit/>
          </a:bodyPr>
          <a:lstStyle/>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9/23)</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new valve assembly and rerouted the riser at PVW-09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pressure gauge at PVW-23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PVW-05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Secured </a:t>
            </a:r>
            <a:r>
              <a:rPr lang="en-US" sz="900" dirty="0">
                <a:latin typeface="Calibri" panose="020F0502020204030204" pitchFamily="34" charset="0"/>
              </a:rPr>
              <a:t>riser and reinstalled tank line at PVW-09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maintenance to LA-10; back on-line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11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ORW 27; a steel plate monument with well number and date was placed over the area of the abandoned well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GOW-9-4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43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GOW-9-2 and GOW-9-5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32 (</a:t>
            </a:r>
            <a:r>
              <a:rPr lang="en-US" sz="900" dirty="0" smtClean="0">
                <a:latin typeface="Calibri" panose="020F0502020204030204" pitchFamily="34" charset="0"/>
              </a:rPr>
              <a:t>9/26)</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24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test at ORW 13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water/gas separator at GOW-9-1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2-hour communication test at OGRW 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berm </a:t>
            </a:r>
            <a:r>
              <a:rPr lang="en-US" sz="900" dirty="0" smtClean="0">
                <a:latin typeface="Calibri" panose="020F0502020204030204" pitchFamily="34" charset="0"/>
              </a:rPr>
              <a:t>inspections.</a:t>
            </a:r>
          </a:p>
          <a:p>
            <a:pPr marL="171450" lvl="0" indent="-171450">
              <a:buFontTx/>
              <a:buChar char="-"/>
            </a:pPr>
            <a:r>
              <a:rPr lang="en-US" sz="900" dirty="0" smtClean="0">
                <a:latin typeface="Calibri" panose="020F0502020204030204" pitchFamily="34" charset="0"/>
              </a:rPr>
              <a:t>Placed </a:t>
            </a:r>
            <a:r>
              <a:rPr lang="en-US" sz="900" dirty="0">
                <a:latin typeface="Calibri" panose="020F0502020204030204" pitchFamily="34" charset="0"/>
              </a:rPr>
              <a:t>and graded limestone at the ORW-54/PMW-19S area &amp; at the PMW-20 area on the </a:t>
            </a:r>
            <a:r>
              <a:rPr lang="en-US" sz="900" dirty="0" err="1">
                <a:latin typeface="Calibri" panose="020F0502020204030204" pitchFamily="34" charset="0"/>
              </a:rPr>
              <a:t>Triche</a:t>
            </a:r>
            <a:r>
              <a:rPr lang="en-US" sz="900" dirty="0">
                <a:latin typeface="Calibri" panose="020F0502020204030204" pitchFamily="34" charset="0"/>
              </a:rPr>
              <a:t> property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10/7)</a:t>
            </a:r>
          </a:p>
          <a:p>
            <a:pPr marL="171450" lvl="0" indent="-171450">
              <a:buFontTx/>
              <a:buChar char="-"/>
            </a:pPr>
            <a:r>
              <a:rPr lang="en-US" sz="900" dirty="0" smtClean="0">
                <a:latin typeface="Calibri" panose="020F0502020204030204" pitchFamily="34" charset="0"/>
              </a:rPr>
              <a:t>Surveyed </a:t>
            </a:r>
            <a:r>
              <a:rPr lang="en-US" sz="900" dirty="0">
                <a:latin typeface="Calibri" panose="020F0502020204030204" pitchFamily="34" charset="0"/>
              </a:rPr>
              <a:t>the ORW-51 location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Competed </a:t>
            </a:r>
            <a:r>
              <a:rPr lang="en-US" sz="900" dirty="0">
                <a:latin typeface="Calibri" panose="020F0502020204030204" pitchFamily="34" charset="0"/>
              </a:rPr>
              <a:t>monitoring and collecting monthly pressure and flow measurements of KGCs and </a:t>
            </a:r>
            <a:r>
              <a:rPr lang="en-US" sz="900" dirty="0" smtClean="0">
                <a:latin typeface="Calibri" panose="020F0502020204030204" pitchFamily="34" charset="0"/>
              </a:rPr>
              <a:t>PVWs</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site maintenance of various instrumentation </a:t>
            </a:r>
            <a:r>
              <a:rPr lang="en-US" sz="900" dirty="0" smtClean="0">
                <a:latin typeface="Calibri" panose="020F0502020204030204" pitchFamily="34" charset="0"/>
              </a:rPr>
              <a:t>sites.</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housing installation at BS-56 (</a:t>
            </a:r>
            <a:r>
              <a:rPr lang="en-US" sz="900" dirty="0" smtClean="0">
                <a:latin typeface="Calibri" panose="020F0502020204030204" pitchFamily="34" charset="0"/>
              </a:rPr>
              <a:t>10/4)</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NSDBS-3 (</a:t>
            </a:r>
            <a:r>
              <a:rPr lang="en-US" sz="900" dirty="0" smtClean="0">
                <a:latin typeface="Calibri" panose="020F0502020204030204" pitchFamily="34" charset="0"/>
              </a:rPr>
              <a:t>10/6)</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41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storage tank at Outfall 3 (west berm, near ORW-9)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monthly transducer downloads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OG3A </a:t>
            </a:r>
            <a:r>
              <a:rPr lang="en-US" sz="900" dirty="0">
                <a:latin typeface="Calibri" panose="020F0502020204030204" pitchFamily="34" charset="0"/>
              </a:rPr>
              <a:t>was logged and tagged at 3440’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a modified 1-hour communication/aquifer test ORW 23 (10/6</a:t>
            </a:r>
            <a:r>
              <a:rPr lang="en-US" sz="900" dirty="0" smtClean="0">
                <a:latin typeface="Calibri" panose="020F0502020204030204" pitchFamily="34" charset="0"/>
              </a:rPr>
              <a:t>)</a:t>
            </a:r>
            <a:endParaRPr lang="en-US" sz="900" dirty="0">
              <a:latin typeface="Calibri" panose="020F0502020204030204" pitchFamily="34" charset="0"/>
            </a:endParaRPr>
          </a:p>
        </p:txBody>
      </p:sp>
    </p:spTree>
    <p:extLst>
      <p:ext uri="{BB962C8B-B14F-4D97-AF65-F5344CB8AC3E}">
        <p14:creationId xmlns:p14="http://schemas.microsoft.com/office/powerpoint/2010/main" val="2891737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752600"/>
            <a:ext cx="8839200" cy="2092881"/>
          </a:xfrm>
          <a:prstGeom prst="rect">
            <a:avLst/>
          </a:prstGeom>
        </p:spPr>
        <p:txBody>
          <a:bodyPr wrap="square">
            <a:spAutoFit/>
          </a:bodyPr>
          <a:lstStyle/>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lvl="0" indent="-171450">
              <a:buFontTx/>
              <a:buChar char="-"/>
            </a:pPr>
            <a:r>
              <a:rPr lang="en-US" sz="1000" dirty="0" smtClean="0">
                <a:solidFill>
                  <a:srgbClr val="FF0000"/>
                </a:solidFill>
                <a:latin typeface="Calibri" panose="020F0502020204030204" pitchFamily="34" charset="0"/>
              </a:rPr>
              <a:t>Reshaped </a:t>
            </a:r>
            <a:r>
              <a:rPr lang="en-US" sz="1000" dirty="0">
                <a:solidFill>
                  <a:srgbClr val="FF0000"/>
                </a:solidFill>
                <a:latin typeface="Calibri" panose="020F0502020204030204" pitchFamily="34" charset="0"/>
              </a:rPr>
              <a:t>containment at Outfall #1, built platform and installed and connected 150 gallon </a:t>
            </a:r>
            <a:r>
              <a:rPr lang="en-US" sz="1000" dirty="0" smtClean="0">
                <a:solidFill>
                  <a:srgbClr val="FF0000"/>
                </a:solidFill>
                <a:latin typeface="Calibri" panose="020F0502020204030204" pitchFamily="34" charset="0"/>
              </a:rPr>
              <a:t>tank(10/13)</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SWPPP inspection following Monday’s rain event (</a:t>
            </a:r>
            <a:r>
              <a:rPr lang="en-US" sz="1000" dirty="0" smtClean="0">
                <a:solidFill>
                  <a:srgbClr val="FF0000"/>
                </a:solidFill>
                <a:latin typeface="Calibri" panose="020F0502020204030204" pitchFamily="34" charset="0"/>
              </a:rPr>
              <a:t>10/13)</a:t>
            </a:r>
          </a:p>
          <a:p>
            <a:pPr marL="171450" lvl="0" indent="-171450">
              <a:buFontTx/>
              <a:buChar char="-"/>
            </a:pPr>
            <a:r>
              <a:rPr lang="en-US" sz="1000" dirty="0" smtClean="0">
                <a:solidFill>
                  <a:srgbClr val="FF0000"/>
                </a:solidFill>
                <a:latin typeface="Calibri" panose="020F0502020204030204" pitchFamily="34" charset="0"/>
              </a:rPr>
              <a:t>Cut </a:t>
            </a:r>
            <a:r>
              <a:rPr lang="en-US" sz="1000" dirty="0">
                <a:solidFill>
                  <a:srgbClr val="FF0000"/>
                </a:solidFill>
                <a:latin typeface="Calibri" panose="020F0502020204030204" pitchFamily="34" charset="0"/>
              </a:rPr>
              <a:t>vegetation around ORWs, inclinometers and other instrumentation (</a:t>
            </a:r>
            <a:r>
              <a:rPr lang="en-US" sz="1000" dirty="0" smtClean="0">
                <a:solidFill>
                  <a:srgbClr val="FF0000"/>
                </a:solidFill>
                <a:latin typeface="Calibri" panose="020F0502020204030204" pitchFamily="34" charset="0"/>
              </a:rPr>
              <a:t>10/14)</a:t>
            </a:r>
          </a:p>
          <a:p>
            <a:pPr marL="171450" lvl="0" indent="-171450">
              <a:buFontTx/>
              <a:buChar char="-"/>
            </a:pPr>
            <a:r>
              <a:rPr lang="en-US" sz="1000" dirty="0" smtClean="0">
                <a:solidFill>
                  <a:srgbClr val="FF0000"/>
                </a:solidFill>
                <a:latin typeface="Calibri" panose="020F0502020204030204" pitchFamily="34" charset="0"/>
              </a:rPr>
              <a:t>Outfall </a:t>
            </a:r>
            <a:r>
              <a:rPr lang="en-US" sz="1000" dirty="0">
                <a:solidFill>
                  <a:srgbClr val="FF0000"/>
                </a:solidFill>
                <a:latin typeface="Calibri" panose="020F0502020204030204" pitchFamily="34" charset="0"/>
              </a:rPr>
              <a:t>sampling  (</a:t>
            </a:r>
            <a:r>
              <a:rPr lang="en-US" sz="1000" dirty="0" smtClean="0">
                <a:solidFill>
                  <a:srgbClr val="FF0000"/>
                </a:solidFill>
                <a:latin typeface="Calibri" panose="020F0502020204030204" pitchFamily="34" charset="0"/>
              </a:rPr>
              <a:t>10/14)</a:t>
            </a:r>
          </a:p>
          <a:p>
            <a:pPr marL="171450" lvl="0" indent="-171450">
              <a:buFontTx/>
              <a:buChar char="-"/>
            </a:pPr>
            <a:r>
              <a:rPr lang="en-US" sz="1000" dirty="0" smtClean="0">
                <a:solidFill>
                  <a:srgbClr val="FF0000"/>
                </a:solidFill>
                <a:latin typeface="Calibri" panose="020F0502020204030204" pitchFamily="34" charset="0"/>
              </a:rPr>
              <a:t>Re-surveyed </a:t>
            </a:r>
            <a:r>
              <a:rPr lang="en-US" sz="1000" dirty="0">
                <a:solidFill>
                  <a:srgbClr val="FF0000"/>
                </a:solidFill>
                <a:latin typeface="Calibri" panose="020F0502020204030204" pitchFamily="34" charset="0"/>
              </a:rPr>
              <a:t>select points around TBC gate and entrance road (</a:t>
            </a:r>
            <a:r>
              <a:rPr lang="en-US" sz="1000" dirty="0" smtClean="0">
                <a:solidFill>
                  <a:srgbClr val="FF0000"/>
                </a:solidFill>
                <a:latin typeface="Calibri" panose="020F0502020204030204" pitchFamily="34" charset="0"/>
              </a:rPr>
              <a:t>10/13)</a:t>
            </a:r>
          </a:p>
          <a:p>
            <a:pPr marL="171450" lvl="0" indent="-171450">
              <a:buFontTx/>
              <a:buChar char="-"/>
            </a:pPr>
            <a:r>
              <a:rPr lang="en-US" sz="1000" dirty="0" smtClean="0">
                <a:solidFill>
                  <a:srgbClr val="FF0000"/>
                </a:solidFill>
                <a:latin typeface="Calibri" panose="020F0502020204030204" pitchFamily="34" charset="0"/>
              </a:rPr>
              <a:t>Competed </a:t>
            </a:r>
            <a:r>
              <a:rPr lang="en-US" sz="1000" dirty="0">
                <a:solidFill>
                  <a:srgbClr val="FF0000"/>
                </a:solidFill>
                <a:latin typeface="Calibri" panose="020F0502020204030204" pitchFamily="34" charset="0"/>
              </a:rPr>
              <a:t>quarterly bubble site monitoring (</a:t>
            </a:r>
            <a:r>
              <a:rPr lang="en-US" sz="1000" dirty="0" smtClean="0">
                <a:solidFill>
                  <a:srgbClr val="FF0000"/>
                </a:solidFill>
                <a:latin typeface="Calibri" panose="020F0502020204030204" pitchFamily="34" charset="0"/>
              </a:rPr>
              <a:t>10/8)</a:t>
            </a:r>
          </a:p>
          <a:p>
            <a:pPr marL="171450" lvl="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quarterly MRAA monitoring well sampling (</a:t>
            </a:r>
            <a:r>
              <a:rPr lang="en-US" sz="1000" dirty="0" smtClean="0">
                <a:solidFill>
                  <a:srgbClr val="FF0000"/>
                </a:solidFill>
                <a:latin typeface="Calibri" panose="020F0502020204030204" pitchFamily="34" charset="0"/>
              </a:rPr>
              <a:t>10/13-14)</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48, 54, and </a:t>
            </a:r>
            <a:r>
              <a:rPr lang="en-US" sz="1000" dirty="0" smtClean="0">
                <a:solidFill>
                  <a:srgbClr val="FF0000"/>
                </a:solidFill>
                <a:latin typeface="Calibri" panose="020F0502020204030204" pitchFamily="34" charset="0"/>
              </a:rPr>
              <a:t>57.</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2-hour communication test at ORW 03 (</a:t>
            </a:r>
            <a:r>
              <a:rPr lang="en-US" sz="1000" dirty="0" smtClean="0">
                <a:solidFill>
                  <a:srgbClr val="FF0000"/>
                </a:solidFill>
                <a:latin typeface="Calibri" panose="020F0502020204030204" pitchFamily="34" charset="0"/>
              </a:rPr>
              <a:t>10/13)</a:t>
            </a:r>
          </a:p>
          <a:p>
            <a:pPr marL="171450" lvl="0" indent="-171450">
              <a:buFontTx/>
              <a:buChar char="-"/>
            </a:pPr>
            <a:r>
              <a:rPr lang="en-US" sz="1000" dirty="0" smtClean="0">
                <a:solidFill>
                  <a:srgbClr val="FF0000"/>
                </a:solidFill>
                <a:latin typeface="Calibri" panose="020F0502020204030204" pitchFamily="34" charset="0"/>
              </a:rPr>
              <a:t>Stabilized </a:t>
            </a:r>
            <a:r>
              <a:rPr lang="en-US" sz="1000" dirty="0">
                <a:solidFill>
                  <a:srgbClr val="FF0000"/>
                </a:solidFill>
                <a:latin typeface="Calibri" panose="020F0502020204030204" pitchFamily="34" charset="0"/>
              </a:rPr>
              <a:t>vent pipe on PVW-05 (</a:t>
            </a:r>
            <a:r>
              <a:rPr lang="en-US" sz="1000" dirty="0" smtClean="0">
                <a:solidFill>
                  <a:srgbClr val="FF0000"/>
                </a:solidFill>
                <a:latin typeface="Calibri" panose="020F0502020204030204" pitchFamily="34" charset="0"/>
              </a:rPr>
              <a:t>10/9)</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daily flaring of </a:t>
            </a:r>
            <a:r>
              <a:rPr lang="en-US" sz="1000" dirty="0" smtClean="0">
                <a:solidFill>
                  <a:srgbClr val="FF0000"/>
                </a:solidFill>
                <a:latin typeface="Calibri" panose="020F0502020204030204" pitchFamily="34" charset="0"/>
              </a:rPr>
              <a:t>GOW-9-1</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005406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5/16/14, 5/20-21/14, 5/23/14, 5/27/14, 5/30/14, 6/3-4/14, 6/6/14, 6/13/14, and 6/17/14 (</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5/21/14, 6/4/14, and 6/17/14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a:p>
            <a:r>
              <a:rPr lang="en-US" sz="1000" dirty="0" smtClean="0">
                <a:latin typeface="Calibri" pitchFamily="34" charset="0"/>
              </a:rPr>
              <a:t>Held public hearing on TBC LPDES permit application (9/9/14)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48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15</a:t>
            </a:r>
            <a:r>
              <a:rPr lang="en-US" sz="1000" dirty="0" smtClean="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Oct</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Held stakeholders meeting for Hwy 70 reroute options 15 May</a:t>
            </a:r>
          </a:p>
          <a:p>
            <a:pPr lvl="1">
              <a:buFont typeface="Arial" pitchFamily="34" charset="0"/>
              <a:buChar char="•"/>
            </a:pPr>
            <a:r>
              <a:rPr lang="en-US" sz="1000" dirty="0" smtClean="0">
                <a:latin typeface="Calibri" panose="020F0502020204030204" pitchFamily="34" charset="0"/>
              </a:rPr>
              <a:t>Performed Hwy 70 profiler run (9/23)</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smtClean="0">
                <a:solidFill>
                  <a:srgbClr val="FF0000"/>
                </a:solidFill>
              </a:rPr>
              <a:t>15 </a:t>
            </a:r>
            <a:r>
              <a:rPr lang="en-US" sz="2300" dirty="0" smtClean="0">
                <a:solidFill>
                  <a:srgbClr val="FF0000"/>
                </a:solidFill>
              </a:rPr>
              <a:t>Oct</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971834877"/>
              </p:ext>
            </p:extLst>
          </p:nvPr>
        </p:nvGraphicFramePr>
        <p:xfrm>
          <a:off x="76200" y="1447800"/>
          <a:ext cx="8991596" cy="4722158"/>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255282">
                <a:tc>
                  <a:txBody>
                    <a:bodyPr/>
                    <a:lstStyle/>
                    <a:p>
                      <a:pPr algn="l" fontAlgn="b"/>
                      <a:r>
                        <a:rPr lang="en-US" sz="900" u="none" strike="noStrike" dirty="0">
                          <a:effectLst/>
                          <a:latin typeface="Calibri" panose="020F0502020204030204" pitchFamily="34" charset="0"/>
                        </a:rPr>
                        <a:t>ORW-40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50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ORW-41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Measured DTW.</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Disconnected 12/5/2013.  Now PMW 19S.</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ORW-46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32.04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ORW-48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ORW-49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32.06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9.81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2,041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2,569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12:15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2,192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 Increase choke to 11.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ORW-58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9:38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282">
                <a:tc>
                  <a:txBody>
                    <a:bodyPr/>
                    <a:lstStyle/>
                    <a:p>
                      <a:pPr algn="l" fontAlgn="b"/>
                      <a:r>
                        <a:rPr lang="en-US" sz="900" u="none" strike="noStrike">
                          <a:effectLst/>
                          <a:latin typeface="Calibri" panose="020F0502020204030204" pitchFamily="34" charset="0"/>
                        </a:rPr>
                        <a:t>OGRW-01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50</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51</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52</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October 15,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October 15,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October 15,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October 15, 2014</a:t>
            </a:fld>
            <a:endParaRPr lang="en-US" dirty="0"/>
          </a:p>
        </p:txBody>
      </p:sp>
      <p:sp>
        <p:nvSpPr>
          <p:cNvPr id="8" name="Rectangle 7"/>
          <p:cNvSpPr/>
          <p:nvPr/>
        </p:nvSpPr>
        <p:spPr>
          <a:xfrm>
            <a:off x="152400" y="1733490"/>
            <a:ext cx="88392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latin typeface="Calibri" panose="020F0502020204030204" pitchFamily="34" charset="0"/>
              </a:rPr>
              <a:t>. (6/11/14).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8 MEQs yesterday and 5 MEQs since midnight that the meet the selection criteria. There were no VLP​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(6/25/14)</a:t>
            </a:r>
          </a:p>
          <a:p>
            <a:pPr marL="171450" indent="-171450">
              <a:buFontTx/>
              <a:buChar char="-"/>
            </a:pPr>
            <a:r>
              <a:rPr lang="en-US" sz="1000" dirty="0">
                <a:latin typeface="Calibri" panose="020F0502020204030204" pitchFamily="34" charset="0"/>
              </a:rPr>
              <a:t>There were 15 MEQs yesterday and 1 MEQ since midnight that the meet the selection criteria. There were no VLP​s detected yesterday and no VLPs detected since midnight</a:t>
            </a:r>
            <a:r>
              <a:rPr lang="en-US" sz="1000" dirty="0" smtClean="0">
                <a:latin typeface="Calibri" panose="020F0502020204030204" pitchFamily="34" charset="0"/>
              </a:rPr>
              <a:t>. The Magnitude system is nor on line and reporting data and indicates low seismic activity (7/2/14)</a:t>
            </a:r>
          </a:p>
          <a:p>
            <a:pPr marL="171450" indent="-171450">
              <a:buFontTx/>
              <a:buChar char="-"/>
            </a:pPr>
            <a:r>
              <a:rPr lang="en-US" sz="1000" dirty="0">
                <a:latin typeface="Calibri" panose="020F0502020204030204" pitchFamily="34" charset="0"/>
              </a:rPr>
              <a:t>There were 7 MEQs yesterday and 17 MEQs since midnight that the meet the selection criteria. There was 1 VLP​ detected yesterday and 2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a:t>
            </a:r>
            <a:r>
              <a:rPr lang="en-US" sz="1000" dirty="0" smtClean="0">
                <a:latin typeface="Calibri" panose="020F0502020204030204" pitchFamily="34" charset="0"/>
              </a:rPr>
              <a:t>now </a:t>
            </a:r>
            <a:r>
              <a:rPr lang="en-US" sz="1000" dirty="0">
                <a:latin typeface="Calibri" panose="020F0502020204030204" pitchFamily="34" charset="0"/>
              </a:rPr>
              <a:t>on line and reporting data and indicates low seismic activity (</a:t>
            </a:r>
            <a:r>
              <a:rPr lang="en-US" sz="1000" dirty="0" smtClean="0">
                <a:latin typeface="Calibri" panose="020F0502020204030204" pitchFamily="34" charset="0"/>
              </a:rPr>
              <a:t>7/9/14)</a:t>
            </a:r>
          </a:p>
          <a:p>
            <a:pPr marL="171450" indent="-171450">
              <a:buFontTx/>
              <a:buChar char="-"/>
            </a:pPr>
            <a:r>
              <a:rPr lang="en-US" sz="1000" dirty="0">
                <a:latin typeface="Calibri" panose="020F0502020204030204" pitchFamily="34" charset="0"/>
              </a:rPr>
              <a:t>There were 9 MEQs yesterday and 2 MEQs since midnight that the meet the selection criteria. There was 1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7/16/14)</a:t>
            </a:r>
          </a:p>
          <a:p>
            <a:pPr marL="171450" indent="-171450">
              <a:buFontTx/>
              <a:buChar char="-"/>
            </a:pPr>
            <a:r>
              <a:rPr lang="en-US" sz="1000" dirty="0">
                <a:latin typeface="Calibri" panose="020F0502020204030204" pitchFamily="34" charset="0"/>
              </a:rPr>
              <a:t>There were 12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7/23/14)</a:t>
            </a:r>
          </a:p>
          <a:p>
            <a:pPr marL="171450" indent="-171450">
              <a:buFontTx/>
              <a:buChar char="-"/>
            </a:pPr>
            <a:r>
              <a:rPr lang="en-US" sz="1000" dirty="0">
                <a:latin typeface="Calibri" panose="020F0502020204030204" pitchFamily="34" charset="0"/>
              </a:rPr>
              <a:t>There were 51+ (I stopped counting at 51. There were several hundred.) MEQs yesterday and 23 MEQs since midnight that meet the selection criteria. There were 4 VLPs detected yesterday and 11 VLPs detected since midnight. As seen on LA12 sustained VLP activity occurred for an hour or so after 2200 CDT</a:t>
            </a:r>
            <a:r>
              <a:rPr lang="en-US" sz="1000" dirty="0" smtClean="0">
                <a:latin typeface="Calibri" panose="020F0502020204030204" pitchFamily="34" charset="0"/>
              </a:rPr>
              <a:t>. (8/6/14)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1 VLP detected since midnight.  </a:t>
            </a:r>
            <a:r>
              <a:rPr lang="en-US" sz="1000" dirty="0" smtClean="0">
                <a:latin typeface="Calibri" panose="020F0502020204030204" pitchFamily="34" charset="0"/>
              </a:rPr>
              <a:t>(8/13/14)</a:t>
            </a:r>
          </a:p>
          <a:p>
            <a:pPr marL="171450" indent="-171450">
              <a:buFontTx/>
              <a:buChar char="-"/>
            </a:pPr>
            <a:r>
              <a:rPr lang="en-US" sz="1000" dirty="0">
                <a:latin typeface="Calibri" panose="020F0502020204030204" pitchFamily="34" charset="0"/>
              </a:rPr>
              <a:t>There was 1 MEQ yesterday and 1 MEQ since midnight that meet the selection criteria. There were no  VLPs detected yesterday and no VLPs detected since midnight. </a:t>
            </a:r>
            <a:r>
              <a:rPr lang="en-US" sz="1000" dirty="0" smtClean="0">
                <a:latin typeface="Calibri" panose="020F0502020204030204" pitchFamily="34" charset="0"/>
              </a:rPr>
              <a:t>(8/20/14)</a:t>
            </a:r>
            <a:endParaRPr lang="en-US" sz="1000" dirty="0">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October 15, 2014</a:t>
            </a:fld>
            <a:endParaRPr lang="en-US" dirty="0"/>
          </a:p>
        </p:txBody>
      </p:sp>
      <p:sp>
        <p:nvSpPr>
          <p:cNvPr id="8" name="Rectangle 7"/>
          <p:cNvSpPr/>
          <p:nvPr/>
        </p:nvSpPr>
        <p:spPr>
          <a:xfrm>
            <a:off x="76200" y="1828800"/>
            <a:ext cx="8991600" cy="2215991"/>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4 MEQs since midnight that meet the selection criteria. There were no VLPs detected yesterday and no VLPs detected since </a:t>
            </a:r>
            <a:r>
              <a:rPr lang="en-US" sz="1000" dirty="0" smtClean="0">
                <a:latin typeface="Calibri" panose="020F0502020204030204" pitchFamily="34" charset="0"/>
              </a:rPr>
              <a:t>midnight. </a:t>
            </a:r>
          </a:p>
          <a:p>
            <a:pPr marL="171450" indent="-171450">
              <a:buFontTx/>
              <a:buChar char="-"/>
            </a:pPr>
            <a:r>
              <a:rPr lang="en-US" sz="1000" dirty="0">
                <a:latin typeface="Calibri" panose="020F0502020204030204" pitchFamily="34" charset="0"/>
              </a:rPr>
              <a:t>There were 5 MEQs yesterday and no MEQs since midnight that meet the selection criteria. There was 1 VLP detected yesterday and no VLPs detected since midnight. </a:t>
            </a:r>
            <a:r>
              <a:rPr lang="en-US" sz="1000" dirty="0" smtClean="0">
                <a:latin typeface="Calibri" panose="020F0502020204030204" pitchFamily="34" charset="0"/>
              </a:rPr>
              <a:t>(9/3/14)</a:t>
            </a:r>
          </a:p>
          <a:p>
            <a:pPr marL="171450" indent="-171450">
              <a:buFontTx/>
              <a:buChar char="-"/>
            </a:pPr>
            <a:r>
              <a:rPr lang="en-US" sz="1000" dirty="0">
                <a:latin typeface="Calibri" panose="020F0502020204030204" pitchFamily="34" charset="0"/>
              </a:rPr>
              <a:t>There were 23 MEQs yesterday and 1 MEQ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(9/10/14)</a:t>
            </a:r>
          </a:p>
          <a:p>
            <a:pPr marL="171450" indent="-171450">
              <a:buFontTx/>
              <a:buChar char="-"/>
            </a:pPr>
            <a:r>
              <a:rPr lang="en-US" sz="1000" dirty="0">
                <a:latin typeface="Calibri" panose="020F0502020204030204" pitchFamily="34" charset="0"/>
              </a:rPr>
              <a:t>There were 2 MEQs yesterday and 2 MEQs since midnight that meet the selection criteria. There were no VLPs detected yesterday and no VLPs detected since </a:t>
            </a:r>
            <a:r>
              <a:rPr lang="en-US" sz="1000" dirty="0" smtClean="0">
                <a:latin typeface="Calibri" panose="020F0502020204030204" pitchFamily="34" charset="0"/>
              </a:rPr>
              <a:t>midnight (9/17/14)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(9/24/14)</a:t>
            </a:r>
          </a:p>
          <a:p>
            <a:pPr marL="171450" indent="-171450">
              <a:buFontTx/>
              <a:buChar char="-"/>
            </a:pPr>
            <a:r>
              <a:rPr lang="en-US" sz="1000" dirty="0">
                <a:latin typeface="Calibri" panose="020F0502020204030204" pitchFamily="34" charset="0"/>
              </a:rPr>
              <a:t>There were 4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(10/1/14)</a:t>
            </a:r>
          </a:p>
          <a:p>
            <a:pPr marL="171450" indent="-171450">
              <a:buFontTx/>
              <a:buChar char="-"/>
            </a:pPr>
            <a:r>
              <a:rPr lang="en-US" sz="900" dirty="0">
                <a:latin typeface="Calibri" panose="020F0502020204030204" pitchFamily="34" charset="0"/>
              </a:rPr>
              <a:t>There were no MEQs yesterday and no MEQs since midnight that meet the selection criteria. There were no VLPs detected yesterday and no VLPs detected since midnight</a:t>
            </a:r>
            <a:r>
              <a:rPr lang="en-US" sz="900" dirty="0" smtClean="0">
                <a:latin typeface="Calibri" panose="020F0502020204030204" pitchFamily="34" charset="0"/>
              </a:rPr>
              <a:t>.</a:t>
            </a:r>
            <a:r>
              <a:rPr lang="en-US" sz="900" dirty="0">
                <a:latin typeface="Calibri" panose="020F0502020204030204" pitchFamily="34" charset="0"/>
              </a:rPr>
              <a:t> </a:t>
            </a:r>
            <a:r>
              <a:rPr lang="en-US" sz="900" dirty="0" smtClean="0">
                <a:latin typeface="Calibri" panose="020F0502020204030204" pitchFamily="34" charset="0"/>
              </a:rPr>
              <a:t>(10/8/14</a:t>
            </a:r>
            <a:r>
              <a:rPr lang="en-US" sz="900" dirty="0" smtClean="0">
                <a:latin typeface="Calibri" panose="020F0502020204030204" pitchFamily="34" charset="0"/>
              </a:rPr>
              <a:t>)</a:t>
            </a:r>
          </a:p>
          <a:p>
            <a:pPr marL="171450" indent="-171450">
              <a:buFontTx/>
              <a:buChar char="-"/>
            </a:pPr>
            <a:r>
              <a:rPr lang="en-US" sz="900" dirty="0">
                <a:solidFill>
                  <a:srgbClr val="FF0000"/>
                </a:solidFill>
                <a:latin typeface="Calibri" panose="020F0502020204030204" pitchFamily="34" charset="0"/>
              </a:rPr>
              <a:t>There were 2 MEQs yesterday and no MEQs since midnight that meet the selection criteria. There were no VLPs detected yesterday and no VLPs detected since midnight</a:t>
            </a:r>
            <a:r>
              <a:rPr lang="en-US" sz="900" dirty="0" smtClean="0">
                <a:solidFill>
                  <a:srgbClr val="FF0000"/>
                </a:solidFill>
                <a:latin typeface="Calibri" panose="020F0502020204030204" pitchFamily="34" charset="0"/>
              </a:rPr>
              <a:t>.</a:t>
            </a:r>
            <a:r>
              <a:rPr lang="en-US" sz="900" dirty="0">
                <a:solidFill>
                  <a:srgbClr val="FF0000"/>
                </a:solidFill>
                <a:latin typeface="Calibri" panose="020F0502020204030204" pitchFamily="34" charset="0"/>
              </a:rPr>
              <a:t> </a:t>
            </a:r>
            <a:r>
              <a:rPr lang="en-US" sz="900" dirty="0" smtClean="0">
                <a:solidFill>
                  <a:srgbClr val="FF0000"/>
                </a:solidFill>
                <a:latin typeface="Calibri" panose="020F0502020204030204" pitchFamily="34" charset="0"/>
              </a:rPr>
              <a:t>(10/15/14)</a:t>
            </a:r>
            <a:endParaRPr lang="en-US" sz="9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469867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(15 </a:t>
            </a:r>
            <a:r>
              <a:rPr lang="en-US" sz="2800" dirty="0" smtClean="0">
                <a:solidFill>
                  <a:srgbClr val="FF0000"/>
                </a:solidFill>
              </a:rPr>
              <a:t>- </a:t>
            </a:r>
            <a:r>
              <a:rPr lang="en-US" sz="2800" dirty="0" smtClean="0">
                <a:solidFill>
                  <a:srgbClr val="FF0000"/>
                </a:solidFill>
              </a:rPr>
              <a:t>22</a:t>
            </a:r>
            <a:r>
              <a:rPr lang="en-US" sz="2800" dirty="0" smtClean="0">
                <a:solidFill>
                  <a:srgbClr val="FF0000"/>
                </a:solidFill>
              </a:rPr>
              <a:t> </a:t>
            </a:r>
            <a:r>
              <a:rPr lang="en-US" sz="2800" dirty="0">
                <a:solidFill>
                  <a:srgbClr val="FF0000"/>
                </a:solidFill>
              </a:rPr>
              <a:t>Oct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59</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(15 - 22 Oct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246769"/>
          </a:xfrm>
          <a:prstGeom prst="rect">
            <a:avLst/>
          </a:prstGeom>
        </p:spPr>
        <p:txBody>
          <a:bodyPr wrap="square">
            <a:spAutoFit/>
          </a:bodyPr>
          <a:lstStyle/>
          <a:p>
            <a:r>
              <a:rPr lang="en-US" sz="1000" b="1" dirty="0" smtClean="0">
                <a:latin typeface="Calibri" panose="020F0502020204030204" pitchFamily="34" charset="0"/>
              </a:rPr>
              <a:t>DNR (Cont’d)</a:t>
            </a:r>
          </a:p>
          <a:p>
            <a:pPr lvl="1">
              <a:buFont typeface="Arial" pitchFamily="34" charset="0"/>
              <a:buChar char="•"/>
            </a:pPr>
            <a:r>
              <a:rPr lang="en-US" sz="1000" dirty="0" smtClean="0">
                <a:latin typeface="Calibri" pitchFamily="34" charset="0"/>
              </a:rPr>
              <a:t> 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56, 5, 9, 23</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PMWs - 04 and 07 - monitor for safety and </a:t>
            </a:r>
            <a:r>
              <a:rPr lang="en-US" sz="1000" dirty="0" smtClean="0">
                <a:solidFill>
                  <a:srgbClr val="FF0000"/>
                </a:solidFill>
                <a:latin typeface="Calibri" panose="020F0502020204030204" pitchFamily="34" charset="0"/>
              </a:rPr>
              <a:t>security</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sinkhole profile</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Sample industrial wells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PMW venting</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Begin building pads for MRAA wells 6D and 9D</a:t>
            </a:r>
            <a:endParaRPr lang="en-US" sz="1000" dirty="0" smtClean="0">
              <a:solidFill>
                <a:srgbClr val="FF0000"/>
              </a:solidFill>
              <a:latin typeface="Calibri" panose="020F0502020204030204" pitchFamily="34" charset="0"/>
            </a:endParaRP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smtClean="0">
                <a:solidFill>
                  <a:srgbClr val="FF0000"/>
                </a:solidFill>
              </a:rPr>
              <a:t>15 </a:t>
            </a:r>
            <a:r>
              <a:rPr lang="en-US" sz="2300" dirty="0" smtClean="0">
                <a:solidFill>
                  <a:srgbClr val="FF0000"/>
                </a:solidFill>
              </a:rPr>
              <a:t>Oct</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516108376"/>
              </p:ext>
            </p:extLst>
          </p:nvPr>
        </p:nvGraphicFramePr>
        <p:xfrm>
          <a:off x="76199" y="1382304"/>
          <a:ext cx="8991602" cy="3494496"/>
        </p:xfrm>
        <a:graphic>
          <a:graphicData uri="http://schemas.openxmlformats.org/drawingml/2006/table">
            <a:tbl>
              <a:tblPr>
                <a:tableStyleId>{5C22544A-7EE6-4342-B048-85BDC9FD1C3A}</a:tableStyleId>
              </a:tblPr>
              <a:tblGrid>
                <a:gridCol w="2052994"/>
                <a:gridCol w="2286882"/>
                <a:gridCol w="2364844"/>
                <a:gridCol w="2286882"/>
              </a:tblGrid>
              <a:tr h="144780">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Time Data Collected</a:t>
                      </a:r>
                      <a:endParaRPr lang="en-US" sz="9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Tbg Pressure (psig)</a:t>
                      </a:r>
                      <a:endParaRPr lang="en-US" sz="9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Csg Pressure (psig)</a:t>
                      </a:r>
                      <a:endParaRPr lang="en-US" sz="9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BC 2</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9:06</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OG 1</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7:54</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319</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326</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OG 2</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7:48</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136</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OG 3A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866</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544</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TBC 3</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7:53</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004m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004s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9:28</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46.5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007m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007s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9:31</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46.5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008m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008s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8:23</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012m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015m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015s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8:17</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016m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016s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7:37</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017m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017s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7:47</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018m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018s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9:18</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019s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020m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
                <a:tc>
                  <a:txBody>
                    <a:bodyPr/>
                    <a:lstStyle/>
                    <a:p>
                      <a:pPr algn="l" fontAlgn="b"/>
                      <a:r>
                        <a:rPr lang="en-US" sz="900" u="none" strike="noStrike">
                          <a:effectLst/>
                          <a:latin typeface="Calibri" panose="020F0502020204030204" pitchFamily="34" charset="0"/>
                        </a:rPr>
                        <a:t>PMW 020s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9:24</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51</a:t>
                      </a:r>
                      <a:endParaRPr lang="en-US" sz="900" b="0" i="0" u="none" strike="noStrike" dirty="0">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63753783"/>
              </p:ext>
            </p:extLst>
          </p:nvPr>
        </p:nvGraphicFramePr>
        <p:xfrm>
          <a:off x="76200" y="5008245"/>
          <a:ext cx="8991600" cy="1163955"/>
        </p:xfrm>
        <a:graphic>
          <a:graphicData uri="http://schemas.openxmlformats.org/drawingml/2006/table">
            <a:tbl>
              <a:tblPr>
                <a:tableStyleId>{5C22544A-7EE6-4342-B048-85BDC9FD1C3A}</a:tableStyleId>
              </a:tblPr>
              <a:tblGrid>
                <a:gridCol w="8991600"/>
              </a:tblGrid>
              <a:tr h="267585">
                <a:tc>
                  <a:txBody>
                    <a:bodyPr/>
                    <a:lstStyle/>
                    <a:p>
                      <a:pPr algn="l" fontAlgn="b"/>
                      <a:r>
                        <a:rPr lang="en-US" sz="900" u="none" strike="noStrike">
                          <a:effectLst/>
                          <a:latin typeface="Calibri" panose="020F0502020204030204" pitchFamily="34" charset="0"/>
                        </a:rPr>
                        <a:t>*Note: Cumulative gas flared for OGRW-1 represents combined gas flow from ORW-12 and TBC-RW-1 for all dates preceding March 4, 2013.  Cumulative gas flared after March 4, 2013 represents only OGRW-1 (formerly TBC-RW-1).</a:t>
                      </a:r>
                      <a:endParaRPr lang="en-US" sz="9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b"/>
                      <a:r>
                        <a:rPr lang="en-US" sz="900" u="none" strike="noStrike">
                          <a:effectLst/>
                          <a:latin typeface="Calibri" panose="020F0502020204030204" pitchFamily="34" charset="0"/>
                        </a:rPr>
                        <a:t>*Note: Total daily gas flared and cumulative gas flared is based on data through 12pm of previous day</a:t>
                      </a:r>
                      <a:endParaRPr lang="en-US" sz="9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ORW-42 became a PMW on 10/2/13 ORW-42 is now PMW-019S</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PMW-012S became a ORW on 9/6/13 PMW-012S is now ORW-54</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PMW-018 Flared for 50 MCF on 11-22-13 through flare 6 during the emergency response to mitigate gas kicks developed during well construction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PMW-018 Flared for 1.53 MCF on 12-3-13 and 12-5-13 for 2.96 MCF for depressurization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b"/>
                      <a:r>
                        <a:rPr lang="en-US" sz="900" u="none" strike="noStrike" dirty="0">
                          <a:effectLst/>
                          <a:latin typeface="Calibri" panose="020F0502020204030204" pitchFamily="34" charset="0"/>
                        </a:rPr>
                        <a:t>*Note: All well pressures are read daily including weekends and holidays with data submitted to </a:t>
                      </a:r>
                      <a:r>
                        <a:rPr lang="en-US" sz="900" u="none" strike="noStrike" dirty="0" err="1">
                          <a:effectLst/>
                          <a:latin typeface="Calibri" panose="020F0502020204030204" pitchFamily="34" charset="0"/>
                        </a:rPr>
                        <a:t>conservationorder</a:t>
                      </a:r>
                      <a:r>
                        <a:rPr lang="en-US" sz="900" u="none" strike="noStrike" dirty="0">
                          <a:effectLst/>
                          <a:latin typeface="Calibri" panose="020F0502020204030204" pitchFamily="34" charset="0"/>
                        </a:rPr>
                        <a:t> &lt;conservationorder@LA.GOV&gt; daily.</a:t>
                      </a:r>
                      <a:endParaRPr lang="en-US" sz="9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 typeface="Arial" pitchFamily="34" charset="0"/>
              <a:buChar char="•"/>
              <a:defRPr/>
            </a:pPr>
            <a:r>
              <a:rPr lang="en-US" sz="1400" dirty="0" smtClean="0"/>
              <a:t>Public hearing on September 9</a:t>
            </a:r>
            <a:r>
              <a:rPr lang="en-US" sz="1400" baseline="30000" dirty="0" smtClean="0"/>
              <a:t>th</a:t>
            </a:r>
            <a:r>
              <a:rPr lang="en-US" sz="1400" dirty="0" smtClean="0"/>
              <a:t> at 6:00 pm</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60</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(15 - 22 Oct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61</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(15 - 22 Oct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62</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(15 - 22 Oct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(15 - 22 Oct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64</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(15 - 22 Oct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15,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A172E1-BBBC-4766-8FCB-726E3D6C6198}"/>
</file>

<file path=customXml/itemProps2.xml><?xml version="1.0" encoding="utf-8"?>
<ds:datastoreItem xmlns:ds="http://schemas.openxmlformats.org/officeDocument/2006/customXml" ds:itemID="{2E3DF00E-453E-4494-B8DD-28CA68B9D0E9}"/>
</file>

<file path=customXml/itemProps3.xml><?xml version="1.0" encoding="utf-8"?>
<ds:datastoreItem xmlns:ds="http://schemas.openxmlformats.org/officeDocument/2006/customXml" ds:itemID="{19822874-E1AA-4DDF-AA26-93F9A1133514}"/>
</file>

<file path=docProps/app.xml><?xml version="1.0" encoding="utf-8"?>
<Properties xmlns="http://schemas.openxmlformats.org/officeDocument/2006/extended-properties" xmlns:vt="http://schemas.openxmlformats.org/officeDocument/2006/docPropsVTypes">
  <TotalTime>49213</TotalTime>
  <Words>16705</Words>
  <Application>Microsoft Office PowerPoint</Application>
  <PresentationFormat>On-screen Show (4:3)</PresentationFormat>
  <Paragraphs>2701</Paragraphs>
  <Slides>65</Slides>
  <Notes>12</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PowerPoint Presentation</vt:lpstr>
      <vt:lpstr>Assumption Parish      Scientific Situation Summary</vt:lpstr>
      <vt:lpstr>Next  Operational Period (15 - 22 Oct 14) Incident Action Plan</vt:lpstr>
      <vt:lpstr>PowerPoint Presentation</vt:lpstr>
      <vt:lpstr>PowerPoint Presentation</vt:lpstr>
      <vt:lpstr>Next  Operational Period (15 - 22 Oct 14) Incident Action Plan</vt:lpstr>
      <vt:lpstr>Next  Operational Period (15 - 22 Oct 14) Incident Action Plan</vt:lpstr>
      <vt:lpstr>Next  Operational Period (15 - 22 Oct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Will Booher</cp:lastModifiedBy>
  <cp:revision>2575</cp:revision>
  <cp:lastPrinted>2013-05-06T18:09:47Z</cp:lastPrinted>
  <dcterms:created xsi:type="dcterms:W3CDTF">2011-01-25T19:14:05Z</dcterms:created>
  <dcterms:modified xsi:type="dcterms:W3CDTF">2014-10-15T19:17:03Z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